
<file path=[Content_Types].xml><?xml version="1.0" encoding="utf-8"?>
<Types xmlns="http://schemas.openxmlformats.org/package/2006/content-types">
  <Default Extension="png" ContentType="image/png"/>
  <Default Extension="jpeg" ContentType="image/jpeg"/>
  <Default Extension="emf" ContentType="image/x-emf"/>
  <Default Extension="xls" ContentType="application/vnd.ms-excel"/>
  <Default Extension="rels" ContentType="application/vnd.openxmlformats-package.relationships+xml"/>
  <Default Extension="xml" ContentType="application/xml"/>
  <Default Extension="vml" ContentType="application/vnd.openxmlformats-officedocument.vmlDrawing"/>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rts/chart1.xml" ContentType="application/vnd.openxmlformats-officedocument.drawingml.chart+xml"/>
  <Override PartName="/ppt/charts/chart2.xml" ContentType="application/vnd.openxmlformats-officedocument.drawingml.chart+xml"/>
  <Override PartName="/ppt/theme/themeOverride1.xml" ContentType="application/vnd.openxmlformats-officedocument.themeOverr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71" r:id="rId5"/>
    <p:sldId id="259" r:id="rId6"/>
    <p:sldId id="272" r:id="rId7"/>
    <p:sldId id="260" r:id="rId8"/>
    <p:sldId id="261" r:id="rId9"/>
    <p:sldId id="262" r:id="rId10"/>
    <p:sldId id="269" r:id="rId11"/>
    <p:sldId id="273" r:id="rId12"/>
    <p:sldId id="263" r:id="rId13"/>
    <p:sldId id="292" r:id="rId14"/>
    <p:sldId id="264" r:id="rId15"/>
    <p:sldId id="265" r:id="rId16"/>
    <p:sldId id="275" r:id="rId17"/>
    <p:sldId id="276" r:id="rId18"/>
    <p:sldId id="277" r:id="rId19"/>
    <p:sldId id="278" r:id="rId20"/>
    <p:sldId id="280" r:id="rId21"/>
    <p:sldId id="279" r:id="rId22"/>
    <p:sldId id="282" r:id="rId23"/>
    <p:sldId id="281" r:id="rId24"/>
    <p:sldId id="283" r:id="rId25"/>
    <p:sldId id="284" r:id="rId26"/>
    <p:sldId id="285" r:id="rId27"/>
    <p:sldId id="286" r:id="rId28"/>
    <p:sldId id="287" r:id="rId29"/>
    <p:sldId id="288" r:id="rId30"/>
    <p:sldId id="289" r:id="rId31"/>
    <p:sldId id="290" r:id="rId32"/>
    <p:sldId id="294" r:id="rId33"/>
    <p:sldId id="274" r:id="rId34"/>
    <p:sldId id="266" r:id="rId35"/>
    <p:sldId id="293" r:id="rId36"/>
    <p:sldId id="291" r:id="rId37"/>
    <p:sldId id="270" r:id="rId38"/>
    <p:sldId id="268" r:id="rId39"/>
  </p:sldIdLst>
  <p:sldSz cx="9144000" cy="6858000" type="screen4x3"/>
  <p:notesSz cx="6797675" cy="9926638"/>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B301B821-A1FF-4177-AEE7-76D212191A09}" styleName="Средний стиль 1 - акцент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BC89EF96-8CEA-46FF-86C4-4CE0E7609802}" styleName="Светлый стиль 3 - акцент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3C2FFA5D-87B4-456A-9821-1D502468CF0F}" styleName="Стиль из темы 1 - акцент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726" autoAdjust="0"/>
    <p:restoredTop sz="94660"/>
  </p:normalViewPr>
  <p:slideViewPr>
    <p:cSldViewPr>
      <p:cViewPr>
        <p:scale>
          <a:sx n="140" d="100"/>
          <a:sy n="140" d="100"/>
        </p:scale>
        <p:origin x="-804" y="528"/>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_rels/chart2.xml.rels><?xml version="1.0" encoding="UTF-8" standalone="yes"?>
<Relationships xmlns="http://schemas.openxmlformats.org/package/2006/relationships"><Relationship Id="rId2" Type="http://schemas.openxmlformats.org/officeDocument/2006/relationships/package" Target="../embeddings/Microsoft_Excel_Worksheet2.xlsx"/><Relationship Id="rId1" Type="http://schemas.openxmlformats.org/officeDocument/2006/relationships/themeOverride" Target="../theme/themeOverride1.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Лист1!$B$1</c:f>
              <c:strCache>
                <c:ptCount val="1"/>
                <c:pt idx="0">
                  <c:v>количество нарушений, единиц</c:v>
                </c:pt>
              </c:strCache>
            </c:strRef>
          </c:tx>
          <c:explosion val="25"/>
          <c:cat>
            <c:strRef>
              <c:f>Лист1!$A$2:$A$4</c:f>
              <c:strCache>
                <c:ptCount val="3"/>
                <c:pt idx="0">
                  <c:v>Нормативные и иные правовые акты Российской Федерации</c:v>
                </c:pt>
                <c:pt idx="1">
                  <c:v>Нормативные и иные правовые акты Ханты-Мансийского автономного округа – Югры</c:v>
                </c:pt>
                <c:pt idx="2">
                  <c:v>Нормативные и иные правовые (локальные) акты объектов проверки</c:v>
                </c:pt>
              </c:strCache>
            </c:strRef>
          </c:cat>
          <c:val>
            <c:numRef>
              <c:f>Лист1!$B$2:$B$4</c:f>
              <c:numCache>
                <c:formatCode>General</c:formatCode>
                <c:ptCount val="3"/>
                <c:pt idx="0">
                  <c:v>228</c:v>
                </c:pt>
                <c:pt idx="1">
                  <c:v>52</c:v>
                </c:pt>
                <c:pt idx="2">
                  <c:v>45</c:v>
                </c:pt>
              </c:numCache>
            </c:numRef>
          </c:val>
        </c:ser>
        <c:dLbls>
          <c:showLegendKey val="0"/>
          <c:showVal val="0"/>
          <c:showCatName val="0"/>
          <c:showSerName val="0"/>
          <c:showPercent val="0"/>
          <c:showBubbleSize val="0"/>
          <c:showLeaderLines val="1"/>
        </c:dLbls>
        <c:firstSliceAng val="0"/>
        <c:holeSize val="50"/>
      </c:doughnutChart>
    </c:plotArea>
    <c:legend>
      <c:legendPos val="r"/>
      <c:legendEntry>
        <c:idx val="0"/>
        <c:txPr>
          <a:bodyPr/>
          <a:lstStyle/>
          <a:p>
            <a:pPr>
              <a:defRPr sz="1200" baseline="0"/>
            </a:pPr>
            <a:endParaRPr lang="ru-RU"/>
          </a:p>
        </c:txPr>
      </c:legendEntry>
      <c:legendEntry>
        <c:idx val="1"/>
        <c:txPr>
          <a:bodyPr/>
          <a:lstStyle/>
          <a:p>
            <a:pPr>
              <a:defRPr sz="1200" baseline="0"/>
            </a:pPr>
            <a:endParaRPr lang="ru-RU"/>
          </a:p>
        </c:txPr>
      </c:legendEntry>
      <c:legendEntry>
        <c:idx val="2"/>
        <c:txPr>
          <a:bodyPr/>
          <a:lstStyle/>
          <a:p>
            <a:pPr>
              <a:defRPr sz="1200" baseline="0"/>
            </a:pPr>
            <a:endParaRPr lang="ru-RU"/>
          </a:p>
        </c:txPr>
      </c:legendEntry>
      <c:layout>
        <c:manualLayout>
          <c:xMode val="edge"/>
          <c:yMode val="edge"/>
          <c:x val="0.66115519328261774"/>
          <c:y val="0.14263072952211658"/>
          <c:w val="0.33890284120477843"/>
          <c:h val="0.72548858658561743"/>
        </c:manualLayout>
      </c:layout>
      <c:overlay val="0"/>
    </c:legend>
    <c:plotVisOnly val="1"/>
    <c:dispBlanksAs val="gap"/>
    <c:showDLblsOverMax val="0"/>
  </c:chart>
  <c:txPr>
    <a:bodyPr/>
    <a:lstStyle/>
    <a:p>
      <a:pPr>
        <a:defRPr sz="1800"/>
      </a:pPr>
      <a:endParaRPr lang="ru-RU"/>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0"/>
    <c:view3D>
      <c:rotX val="15"/>
      <c:rotY val="20"/>
      <c:depthPercent val="100"/>
      <c:rAngAx val="1"/>
    </c:view3D>
    <c:floor>
      <c:thickness val="0"/>
    </c:floor>
    <c:sideWall>
      <c:thickness val="0"/>
    </c:sideWall>
    <c:backWall>
      <c:thickness val="0"/>
    </c:backWall>
    <c:plotArea>
      <c:layout/>
      <c:bar3DChart>
        <c:barDir val="col"/>
        <c:grouping val="clustered"/>
        <c:varyColors val="0"/>
        <c:ser>
          <c:idx val="0"/>
          <c:order val="0"/>
          <c:tx>
            <c:strRef>
              <c:f>Лист1!$B$1</c:f>
              <c:strCache>
                <c:ptCount val="1"/>
                <c:pt idx="0">
                  <c:v>количество проверок, всего</c:v>
                </c:pt>
              </c:strCache>
            </c:strRef>
          </c:tx>
          <c:invertIfNegative val="0"/>
          <c:cat>
            <c:strRef>
              <c:f>Лист1!$A$2:$A$5</c:f>
              <c:strCache>
                <c:ptCount val="4"/>
                <c:pt idx="0">
                  <c:v>1 квартал</c:v>
                </c:pt>
                <c:pt idx="1">
                  <c:v>2 квартал</c:v>
                </c:pt>
                <c:pt idx="2">
                  <c:v>3 квартал</c:v>
                </c:pt>
                <c:pt idx="3">
                  <c:v>4 квартал</c:v>
                </c:pt>
              </c:strCache>
            </c:strRef>
          </c:cat>
          <c:val>
            <c:numRef>
              <c:f>Лист1!$B$2:$B$5</c:f>
              <c:numCache>
                <c:formatCode>General</c:formatCode>
                <c:ptCount val="4"/>
                <c:pt idx="0">
                  <c:v>2</c:v>
                </c:pt>
                <c:pt idx="1">
                  <c:v>14</c:v>
                </c:pt>
                <c:pt idx="2">
                  <c:v>12</c:v>
                </c:pt>
                <c:pt idx="3">
                  <c:v>5</c:v>
                </c:pt>
              </c:numCache>
            </c:numRef>
          </c:val>
        </c:ser>
        <c:ser>
          <c:idx val="1"/>
          <c:order val="1"/>
          <c:tx>
            <c:strRef>
              <c:f>Лист1!$C$1</c:f>
              <c:strCache>
                <c:ptCount val="1"/>
                <c:pt idx="0">
                  <c:v>число лиц, привлеченных к дисциплинарной ответственности</c:v>
                </c:pt>
              </c:strCache>
            </c:strRef>
          </c:tx>
          <c:invertIfNegative val="0"/>
          <c:cat>
            <c:strRef>
              <c:f>Лист1!$A$2:$A$5</c:f>
              <c:strCache>
                <c:ptCount val="4"/>
                <c:pt idx="0">
                  <c:v>1 квартал</c:v>
                </c:pt>
                <c:pt idx="1">
                  <c:v>2 квартал</c:v>
                </c:pt>
                <c:pt idx="2">
                  <c:v>3 квартал</c:v>
                </c:pt>
                <c:pt idx="3">
                  <c:v>4 квартал</c:v>
                </c:pt>
              </c:strCache>
            </c:strRef>
          </c:cat>
          <c:val>
            <c:numRef>
              <c:f>Лист1!$C$2:$C$5</c:f>
              <c:numCache>
                <c:formatCode>General</c:formatCode>
                <c:ptCount val="4"/>
                <c:pt idx="0">
                  <c:v>0</c:v>
                </c:pt>
                <c:pt idx="1">
                  <c:v>6</c:v>
                </c:pt>
                <c:pt idx="2">
                  <c:v>12</c:v>
                </c:pt>
                <c:pt idx="3">
                  <c:v>2</c:v>
                </c:pt>
              </c:numCache>
            </c:numRef>
          </c:val>
        </c:ser>
        <c:dLbls>
          <c:showLegendKey val="0"/>
          <c:showVal val="0"/>
          <c:showCatName val="0"/>
          <c:showSerName val="0"/>
          <c:showPercent val="0"/>
          <c:showBubbleSize val="0"/>
        </c:dLbls>
        <c:gapWidth val="150"/>
        <c:shape val="cone"/>
        <c:axId val="42148224"/>
        <c:axId val="42149760"/>
        <c:axId val="0"/>
      </c:bar3DChart>
      <c:catAx>
        <c:axId val="42148224"/>
        <c:scaling>
          <c:orientation val="minMax"/>
        </c:scaling>
        <c:delete val="0"/>
        <c:axPos val="b"/>
        <c:numFmt formatCode="General" sourceLinked="1"/>
        <c:majorTickMark val="out"/>
        <c:minorTickMark val="none"/>
        <c:tickLblPos val="nextTo"/>
        <c:crossAx val="42149760"/>
        <c:crosses val="autoZero"/>
        <c:auto val="1"/>
        <c:lblAlgn val="ctr"/>
        <c:lblOffset val="100"/>
        <c:noMultiLvlLbl val="0"/>
      </c:catAx>
      <c:valAx>
        <c:axId val="42149760"/>
        <c:scaling>
          <c:orientation val="minMax"/>
        </c:scaling>
        <c:delete val="0"/>
        <c:axPos val="l"/>
        <c:majorGridlines/>
        <c:numFmt formatCode="General" sourceLinked="1"/>
        <c:majorTickMark val="out"/>
        <c:minorTickMark val="none"/>
        <c:tickLblPos val="nextTo"/>
        <c:crossAx val="42148224"/>
        <c:crosses val="autoZero"/>
        <c:crossBetween val="between"/>
      </c:valAx>
      <c:spPr>
        <a:noFill/>
        <a:ln w="25415">
          <a:noFill/>
        </a:ln>
      </c:spPr>
    </c:plotArea>
    <c:legend>
      <c:legendPos val="r"/>
      <c:legendEntry>
        <c:idx val="0"/>
        <c:txPr>
          <a:bodyPr/>
          <a:lstStyle/>
          <a:p>
            <a:pPr>
              <a:defRPr sz="1200" baseline="0"/>
            </a:pPr>
            <a:endParaRPr lang="ru-RU"/>
          </a:p>
        </c:txPr>
      </c:legendEntry>
      <c:legendEntry>
        <c:idx val="1"/>
        <c:txPr>
          <a:bodyPr/>
          <a:lstStyle/>
          <a:p>
            <a:pPr>
              <a:defRPr sz="1200" baseline="0"/>
            </a:pPr>
            <a:endParaRPr lang="ru-RU"/>
          </a:p>
        </c:txPr>
      </c:legendEntry>
      <c:layout/>
      <c:overlay val="0"/>
    </c:legend>
    <c:plotVisOnly val="1"/>
    <c:dispBlanksAs val="gap"/>
    <c:showDLblsOverMax val="0"/>
  </c:chart>
  <c:externalData r:id="rId2">
    <c:autoUpdate val="0"/>
  </c:externalData>
</c:chartSpace>
</file>

<file path=ppt/drawings/_rels/vmlDrawing1.vml.rels><?xml version="1.0" encoding="UTF-8" standalone="yes"?>
<Relationships xmlns="http://schemas.openxmlformats.org/package/2006/relationships"><Relationship Id="rId1" Type="http://schemas.openxmlformats.org/officeDocument/2006/relationships/image" Target="../media/image14.e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grpSp>
        <p:nvGrpSpPr>
          <p:cNvPr id="43" name="Group 42"/>
          <p:cNvGrpSpPr/>
          <p:nvPr/>
        </p:nvGrpSpPr>
        <p:grpSpPr>
          <a:xfrm>
            <a:off x="-382404" y="0"/>
            <a:ext cx="9932332" cy="6858000"/>
            <a:chOff x="-382404" y="0"/>
            <a:chExt cx="9932332" cy="6858000"/>
          </a:xfrm>
        </p:grpSpPr>
        <p:grpSp>
          <p:nvGrpSpPr>
            <p:cNvPr id="44" name="Group 44"/>
            <p:cNvGrpSpPr/>
            <p:nvPr/>
          </p:nvGrpSpPr>
          <p:grpSpPr>
            <a:xfrm>
              <a:off x="0" y="0"/>
              <a:ext cx="9144000" cy="6858000"/>
              <a:chOff x="0" y="0"/>
              <a:chExt cx="9144000" cy="6858000"/>
            </a:xfrm>
          </p:grpSpPr>
          <p:grpSp>
            <p:nvGrpSpPr>
              <p:cNvPr id="70" name="Group 4"/>
              <p:cNvGrpSpPr/>
              <p:nvPr/>
            </p:nvGrpSpPr>
            <p:grpSpPr>
              <a:xfrm>
                <a:off x="0" y="0"/>
                <a:ext cx="2514600" cy="6858000"/>
                <a:chOff x="0" y="0"/>
                <a:chExt cx="2514600" cy="6858000"/>
              </a:xfrm>
            </p:grpSpPr>
            <p:sp>
              <p:nvSpPr>
                <p:cNvPr id="115" name="Rectangle 114"/>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6" name="Rectangle 2"/>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7" name="Rectangle 3"/>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1" name="Group 5"/>
              <p:cNvGrpSpPr/>
              <p:nvPr/>
            </p:nvGrpSpPr>
            <p:grpSpPr>
              <a:xfrm>
                <a:off x="422910" y="0"/>
                <a:ext cx="2514600" cy="6858000"/>
                <a:chOff x="0" y="0"/>
                <a:chExt cx="2514600" cy="6858000"/>
              </a:xfrm>
            </p:grpSpPr>
            <p:sp>
              <p:nvSpPr>
                <p:cNvPr id="85" name="Rectangle 84"/>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6" name="Rectangle 85"/>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4" name="Rectangle 113"/>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3" name="Group 9"/>
              <p:cNvGrpSpPr/>
              <p:nvPr/>
            </p:nvGrpSpPr>
            <p:grpSpPr>
              <a:xfrm rot="10800000">
                <a:off x="6629400" y="0"/>
                <a:ext cx="2514600" cy="6858000"/>
                <a:chOff x="0" y="0"/>
                <a:chExt cx="2514600" cy="6858000"/>
              </a:xfrm>
            </p:grpSpPr>
            <p:sp>
              <p:nvSpPr>
                <p:cNvPr id="78" name="Rectangle 77"/>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9" name="Rectangle 78"/>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1" name="Rectangle 80"/>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75" name="Rectangle 74"/>
              <p:cNvSpPr/>
              <p:nvPr/>
            </p:nvSpPr>
            <p:spPr>
              <a:xfrm>
                <a:off x="3810000" y="0"/>
                <a:ext cx="28194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6" name="Rectangle 75"/>
              <p:cNvSpPr/>
              <p:nvPr/>
            </p:nvSpPr>
            <p:spPr>
              <a:xfrm>
                <a:off x="289560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7" name="Rectangle 76"/>
              <p:cNvSpPr/>
              <p:nvPr/>
            </p:nvSpPr>
            <p:spPr>
              <a:xfrm>
                <a:off x="31242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5" name="Freeform 44"/>
            <p:cNvSpPr/>
            <p:nvPr/>
          </p:nvSpPr>
          <p:spPr>
            <a:xfrm>
              <a:off x="-11875" y="5035138"/>
              <a:ext cx="9144000" cy="1175655"/>
            </a:xfrm>
            <a:custGeom>
              <a:avLst/>
              <a:gdLst>
                <a:gd name="connsiteX0" fmla="*/ 0 w 9144000"/>
                <a:gd name="connsiteY0" fmla="*/ 1116280 h 1175656"/>
                <a:gd name="connsiteX1" fmla="*/ 1674420 w 9144000"/>
                <a:gd name="connsiteY1" fmla="*/ 1163781 h 1175656"/>
                <a:gd name="connsiteX2" fmla="*/ 4120737 w 9144000"/>
                <a:gd name="connsiteY2" fmla="*/ 1045028 h 1175656"/>
                <a:gd name="connsiteX3" fmla="*/ 7172696 w 9144000"/>
                <a:gd name="connsiteY3" fmla="*/ 605641 h 1175656"/>
                <a:gd name="connsiteX4" fmla="*/ 9144000 w 9144000"/>
                <a:gd name="connsiteY4" fmla="*/ 0 h 1175656"/>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116279 h 1175655"/>
                <a:gd name="connsiteX1" fmla="*/ 1674420 w 9144000"/>
                <a:gd name="connsiteY1" fmla="*/ 1163780 h 1175655"/>
                <a:gd name="connsiteX2" fmla="*/ 4120737 w 9144000"/>
                <a:gd name="connsiteY2" fmla="*/ 1045027 h 1175655"/>
                <a:gd name="connsiteX3" fmla="*/ 7172696 w 9144000"/>
                <a:gd name="connsiteY3" fmla="*/ 605640 h 1175655"/>
                <a:gd name="connsiteX4" fmla="*/ 9144000 w 9144000"/>
                <a:gd name="connsiteY4" fmla="*/ 0 h 11756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1175655">
                  <a:moveTo>
                    <a:pt x="0" y="1116279"/>
                  </a:moveTo>
                  <a:cubicBezTo>
                    <a:pt x="493815" y="1145967"/>
                    <a:pt x="987631" y="1175655"/>
                    <a:pt x="1674420" y="1163780"/>
                  </a:cubicBezTo>
                  <a:cubicBezTo>
                    <a:pt x="2361209" y="1151905"/>
                    <a:pt x="3204358" y="1138050"/>
                    <a:pt x="4120737" y="1045027"/>
                  </a:cubicBezTo>
                  <a:cubicBezTo>
                    <a:pt x="5037116" y="952004"/>
                    <a:pt x="6335486" y="779811"/>
                    <a:pt x="7172696" y="605640"/>
                  </a:cubicBezTo>
                  <a:cubicBezTo>
                    <a:pt x="8009907" y="431469"/>
                    <a:pt x="8866910" y="154379"/>
                    <a:pt x="9144000" y="0"/>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8" name="Freeform 47"/>
            <p:cNvSpPr/>
            <p:nvPr/>
          </p:nvSpPr>
          <p:spPr>
            <a:xfrm>
              <a:off x="-11875" y="3467595"/>
              <a:ext cx="9144000" cy="890650"/>
            </a:xfrm>
            <a:custGeom>
              <a:avLst/>
              <a:gdLst>
                <a:gd name="connsiteX0" fmla="*/ 0 w 9144000"/>
                <a:gd name="connsiteY0" fmla="*/ 890650 h 890650"/>
                <a:gd name="connsiteX1" fmla="*/ 1045028 w 9144000"/>
                <a:gd name="connsiteY1" fmla="*/ 475013 h 890650"/>
                <a:gd name="connsiteX2" fmla="*/ 3111335 w 9144000"/>
                <a:gd name="connsiteY2" fmla="*/ 71252 h 890650"/>
                <a:gd name="connsiteX3" fmla="*/ 5913911 w 9144000"/>
                <a:gd name="connsiteY3" fmla="*/ 71252 h 890650"/>
                <a:gd name="connsiteX4" fmla="*/ 9144000 w 9144000"/>
                <a:gd name="connsiteY4" fmla="*/ 498764 h 890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890650">
                  <a:moveTo>
                    <a:pt x="0" y="890650"/>
                  </a:moveTo>
                  <a:cubicBezTo>
                    <a:pt x="263236" y="751114"/>
                    <a:pt x="526472" y="611579"/>
                    <a:pt x="1045028" y="475013"/>
                  </a:cubicBezTo>
                  <a:cubicBezTo>
                    <a:pt x="1563584" y="338447"/>
                    <a:pt x="2299855" y="138545"/>
                    <a:pt x="3111335" y="71252"/>
                  </a:cubicBezTo>
                  <a:cubicBezTo>
                    <a:pt x="3922815" y="3959"/>
                    <a:pt x="4908467" y="0"/>
                    <a:pt x="5913911" y="71252"/>
                  </a:cubicBezTo>
                  <a:cubicBezTo>
                    <a:pt x="6919355" y="142504"/>
                    <a:pt x="8595756" y="427512"/>
                    <a:pt x="9144000" y="498764"/>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9" name="Freeform 48"/>
            <p:cNvSpPr/>
            <p:nvPr/>
          </p:nvSpPr>
          <p:spPr>
            <a:xfrm>
              <a:off x="-23751" y="5640779"/>
              <a:ext cx="3004457" cy="1211283"/>
            </a:xfrm>
            <a:custGeom>
              <a:avLst/>
              <a:gdLst>
                <a:gd name="connsiteX0" fmla="*/ 0 w 3004457"/>
                <a:gd name="connsiteY0" fmla="*/ 0 h 1211283"/>
                <a:gd name="connsiteX1" fmla="*/ 3004457 w 3004457"/>
                <a:gd name="connsiteY1" fmla="*/ 1211283 h 1211283"/>
              </a:gdLst>
              <a:ahLst/>
              <a:cxnLst>
                <a:cxn ang="0">
                  <a:pos x="connsiteX0" y="connsiteY0"/>
                </a:cxn>
                <a:cxn ang="0">
                  <a:pos x="connsiteX1" y="connsiteY1"/>
                </a:cxn>
              </a:cxnLst>
              <a:rect l="l" t="t" r="r" b="b"/>
              <a:pathLst>
                <a:path w="3004457" h="1211283">
                  <a:moveTo>
                    <a:pt x="0" y="0"/>
                  </a:moveTo>
                  <a:cubicBezTo>
                    <a:pt x="1103415" y="501732"/>
                    <a:pt x="2206831" y="1003465"/>
                    <a:pt x="3004457" y="1211283"/>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1" name="Freeform 50"/>
            <p:cNvSpPr/>
            <p:nvPr/>
          </p:nvSpPr>
          <p:spPr>
            <a:xfrm>
              <a:off x="-11875" y="5284519"/>
              <a:ext cx="9144000" cy="1478478"/>
            </a:xfrm>
            <a:custGeom>
              <a:avLst/>
              <a:gdLst>
                <a:gd name="connsiteX0" fmla="*/ 0 w 9144000"/>
                <a:gd name="connsiteY0" fmla="*/ 0 h 1478478"/>
                <a:gd name="connsiteX1" fmla="*/ 1104405 w 9144000"/>
                <a:gd name="connsiteY1" fmla="*/ 344385 h 1478478"/>
                <a:gd name="connsiteX2" fmla="*/ 3194462 w 9144000"/>
                <a:gd name="connsiteY2" fmla="*/ 866899 h 1478478"/>
                <a:gd name="connsiteX3" fmla="*/ 5676405 w 9144000"/>
                <a:gd name="connsiteY3" fmla="*/ 1282536 h 1478478"/>
                <a:gd name="connsiteX4" fmla="*/ 7730836 w 9144000"/>
                <a:gd name="connsiteY4" fmla="*/ 1448790 h 1478478"/>
                <a:gd name="connsiteX5" fmla="*/ 8573984 w 9144000"/>
                <a:gd name="connsiteY5" fmla="*/ 1460665 h 1478478"/>
                <a:gd name="connsiteX6" fmla="*/ 9144000 w 9144000"/>
                <a:gd name="connsiteY6" fmla="*/ 1425039 h 1478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1478478">
                  <a:moveTo>
                    <a:pt x="0" y="0"/>
                  </a:moveTo>
                  <a:cubicBezTo>
                    <a:pt x="285997" y="99951"/>
                    <a:pt x="571995" y="199902"/>
                    <a:pt x="1104405" y="344385"/>
                  </a:cubicBezTo>
                  <a:cubicBezTo>
                    <a:pt x="1636815" y="488868"/>
                    <a:pt x="2432462" y="710541"/>
                    <a:pt x="3194462" y="866899"/>
                  </a:cubicBezTo>
                  <a:cubicBezTo>
                    <a:pt x="3956462" y="1023258"/>
                    <a:pt x="4920343" y="1185554"/>
                    <a:pt x="5676405" y="1282536"/>
                  </a:cubicBezTo>
                  <a:cubicBezTo>
                    <a:pt x="6432467" y="1379518"/>
                    <a:pt x="7247906" y="1419102"/>
                    <a:pt x="7730836" y="1448790"/>
                  </a:cubicBezTo>
                  <a:cubicBezTo>
                    <a:pt x="8213766" y="1478478"/>
                    <a:pt x="8338457" y="1464623"/>
                    <a:pt x="8573984" y="1460665"/>
                  </a:cubicBezTo>
                  <a:cubicBezTo>
                    <a:pt x="8809511" y="1456707"/>
                    <a:pt x="8976755" y="1440873"/>
                    <a:pt x="9144000" y="1425039"/>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2" name="Freeform 51"/>
            <p:cNvSpPr/>
            <p:nvPr/>
          </p:nvSpPr>
          <p:spPr>
            <a:xfrm>
              <a:off x="2137558" y="5132120"/>
              <a:ext cx="6982691" cy="1719942"/>
            </a:xfrm>
            <a:custGeom>
              <a:avLst/>
              <a:gdLst>
                <a:gd name="connsiteX0" fmla="*/ 0 w 6982691"/>
                <a:gd name="connsiteY0" fmla="*/ 1719942 h 1719942"/>
                <a:gd name="connsiteX1" fmla="*/ 546265 w 6982691"/>
                <a:gd name="connsiteY1" fmla="*/ 1185553 h 1719942"/>
                <a:gd name="connsiteX2" fmla="*/ 1330037 w 6982691"/>
                <a:gd name="connsiteY2" fmla="*/ 710540 h 1719942"/>
                <a:gd name="connsiteX3" fmla="*/ 2078182 w 6982691"/>
                <a:gd name="connsiteY3" fmla="*/ 437407 h 1719942"/>
                <a:gd name="connsiteX4" fmla="*/ 3348842 w 6982691"/>
                <a:gd name="connsiteY4" fmla="*/ 152399 h 1719942"/>
                <a:gd name="connsiteX5" fmla="*/ 4001985 w 6982691"/>
                <a:gd name="connsiteY5" fmla="*/ 69272 h 1719942"/>
                <a:gd name="connsiteX6" fmla="*/ 5047013 w 6982691"/>
                <a:gd name="connsiteY6" fmla="*/ 9896 h 1719942"/>
                <a:gd name="connsiteX7" fmla="*/ 5890161 w 6982691"/>
                <a:gd name="connsiteY7" fmla="*/ 9896 h 1719942"/>
                <a:gd name="connsiteX8" fmla="*/ 6495803 w 6982691"/>
                <a:gd name="connsiteY8" fmla="*/ 9896 h 1719942"/>
                <a:gd name="connsiteX9" fmla="*/ 6899564 w 6982691"/>
                <a:gd name="connsiteY9" fmla="*/ 33646 h 1719942"/>
                <a:gd name="connsiteX10" fmla="*/ 6982691 w 6982691"/>
                <a:gd name="connsiteY10" fmla="*/ 45522 h 1719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982691" h="1719942">
                  <a:moveTo>
                    <a:pt x="0" y="1719942"/>
                  </a:moveTo>
                  <a:cubicBezTo>
                    <a:pt x="162296" y="1536864"/>
                    <a:pt x="324592" y="1353787"/>
                    <a:pt x="546265" y="1185553"/>
                  </a:cubicBezTo>
                  <a:cubicBezTo>
                    <a:pt x="767938" y="1017319"/>
                    <a:pt x="1074718" y="835231"/>
                    <a:pt x="1330037" y="710540"/>
                  </a:cubicBezTo>
                  <a:cubicBezTo>
                    <a:pt x="1585356" y="585849"/>
                    <a:pt x="1741715" y="530430"/>
                    <a:pt x="2078182" y="437407"/>
                  </a:cubicBezTo>
                  <a:cubicBezTo>
                    <a:pt x="2414649" y="344384"/>
                    <a:pt x="3028208" y="213755"/>
                    <a:pt x="3348842" y="152399"/>
                  </a:cubicBezTo>
                  <a:cubicBezTo>
                    <a:pt x="3669476" y="91043"/>
                    <a:pt x="3718957" y="93022"/>
                    <a:pt x="4001985" y="69272"/>
                  </a:cubicBezTo>
                  <a:cubicBezTo>
                    <a:pt x="4285013" y="45522"/>
                    <a:pt x="4732317" y="19792"/>
                    <a:pt x="5047013" y="9896"/>
                  </a:cubicBezTo>
                  <a:cubicBezTo>
                    <a:pt x="5361709" y="0"/>
                    <a:pt x="5890161" y="9896"/>
                    <a:pt x="5890161" y="9896"/>
                  </a:cubicBezTo>
                  <a:lnTo>
                    <a:pt x="6495803" y="9896"/>
                  </a:lnTo>
                  <a:cubicBezTo>
                    <a:pt x="6664037" y="13854"/>
                    <a:pt x="6818416" y="27708"/>
                    <a:pt x="6899564" y="33646"/>
                  </a:cubicBezTo>
                  <a:cubicBezTo>
                    <a:pt x="6980712" y="39584"/>
                    <a:pt x="6953003" y="37605"/>
                    <a:pt x="6982691" y="45522"/>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3" name="Hexagon 52"/>
            <p:cNvSpPr/>
            <p:nvPr/>
          </p:nvSpPr>
          <p:spPr>
            <a:xfrm rot="1800000">
              <a:off x="2996165" y="2859252"/>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Hexagon 53"/>
            <p:cNvSpPr/>
            <p:nvPr/>
          </p:nvSpPr>
          <p:spPr>
            <a:xfrm rot="1800000">
              <a:off x="3720065" y="4126078"/>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Hexagon 54"/>
            <p:cNvSpPr/>
            <p:nvPr/>
          </p:nvSpPr>
          <p:spPr>
            <a:xfrm rot="1800000">
              <a:off x="3729591" y="1592427"/>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Hexagon 55"/>
            <p:cNvSpPr/>
            <p:nvPr/>
          </p:nvSpPr>
          <p:spPr>
            <a:xfrm rot="1800000">
              <a:off x="2977115" y="325603"/>
              <a:ext cx="1601400" cy="1388236"/>
            </a:xfrm>
            <a:prstGeom prst="hexagon">
              <a:avLst>
                <a:gd name="adj" fmla="val 28544"/>
                <a:gd name="vf" fmla="val 115470"/>
              </a:avLst>
            </a:prstGeom>
            <a:solidFill>
              <a:schemeClr val="bg1">
                <a:alpha val="4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Hexagon 56"/>
            <p:cNvSpPr/>
            <p:nvPr/>
          </p:nvSpPr>
          <p:spPr>
            <a:xfrm rot="1800000">
              <a:off x="4463014" y="5383378"/>
              <a:ext cx="1601400" cy="1388236"/>
            </a:xfrm>
            <a:prstGeom prst="hexagon">
              <a:avLst>
                <a:gd name="adj" fmla="val 28544"/>
                <a:gd name="vf" fmla="val 115470"/>
              </a:avLst>
            </a:prstGeom>
            <a:solidFill>
              <a:schemeClr val="bg1">
                <a:alpha val="6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Freeform 57"/>
            <p:cNvSpPr/>
            <p:nvPr/>
          </p:nvSpPr>
          <p:spPr>
            <a:xfrm rot="1800000">
              <a:off x="-382404" y="4201528"/>
              <a:ext cx="1261499"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56357 w 1261499"/>
                <a:gd name="connsiteY5" fmla="*/ 1388236 h 1388236"/>
                <a:gd name="connsiteX6" fmla="*/ 0 w 1261499"/>
                <a:gd name="connsiteY6" fmla="*/ 10509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744578 w 1261499"/>
                <a:gd name="connsiteY5" fmla="*/ 1387893 h 1388236"/>
                <a:gd name="connsiteX6" fmla="*/ 0 w 1261499"/>
                <a:gd name="connsiteY6" fmla="*/ 10509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61499" h="1388236">
                  <a:moveTo>
                    <a:pt x="0" y="105098"/>
                  </a:moveTo>
                  <a:lnTo>
                    <a:pt x="56357" y="0"/>
                  </a:lnTo>
                  <a:lnTo>
                    <a:pt x="865241" y="0"/>
                  </a:lnTo>
                  <a:lnTo>
                    <a:pt x="1261499" y="694118"/>
                  </a:lnTo>
                  <a:lnTo>
                    <a:pt x="865241" y="1388236"/>
                  </a:lnTo>
                  <a:lnTo>
                    <a:pt x="744578" y="1387893"/>
                  </a:lnTo>
                  <a:lnTo>
                    <a:pt x="0" y="105098"/>
                  </a:lnTo>
                  <a:close/>
                </a:path>
              </a:pathLst>
            </a:cu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Hexagon 58"/>
            <p:cNvSpPr/>
            <p:nvPr/>
          </p:nvSpPr>
          <p:spPr>
            <a:xfrm rot="1800000">
              <a:off x="24365" y="540242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Hexagon 59"/>
            <p:cNvSpPr/>
            <p:nvPr/>
          </p:nvSpPr>
          <p:spPr>
            <a:xfrm rot="1800000">
              <a:off x="52941" y="284972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 name="Hexagon 60"/>
            <p:cNvSpPr/>
            <p:nvPr/>
          </p:nvSpPr>
          <p:spPr>
            <a:xfrm rot="1800000">
              <a:off x="776840" y="4126077"/>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Hexagon 61"/>
            <p:cNvSpPr/>
            <p:nvPr/>
          </p:nvSpPr>
          <p:spPr>
            <a:xfrm rot="1800000">
              <a:off x="1510265" y="54119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Hexagon 62"/>
            <p:cNvSpPr/>
            <p:nvPr/>
          </p:nvSpPr>
          <p:spPr>
            <a:xfrm rot="1800000">
              <a:off x="1529316" y="2859252"/>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Hexagon 63"/>
            <p:cNvSpPr/>
            <p:nvPr/>
          </p:nvSpPr>
          <p:spPr>
            <a:xfrm rot="1800000">
              <a:off x="795890" y="15638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 name="Hexagon 64"/>
            <p:cNvSpPr/>
            <p:nvPr/>
          </p:nvSpPr>
          <p:spPr>
            <a:xfrm rot="1800000">
              <a:off x="6806166" y="4145128"/>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6" name="Hexagon 65"/>
            <p:cNvSpPr/>
            <p:nvPr/>
          </p:nvSpPr>
          <p:spPr>
            <a:xfrm rot="1800000">
              <a:off x="7549116" y="542147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7" name="Hexagon 66"/>
            <p:cNvSpPr/>
            <p:nvPr/>
          </p:nvSpPr>
          <p:spPr>
            <a:xfrm rot="1800000">
              <a:off x="7549117" y="286877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8" name="Freeform 67"/>
            <p:cNvSpPr/>
            <p:nvPr/>
          </p:nvSpPr>
          <p:spPr>
            <a:xfrm rot="1800000">
              <a:off x="8306521" y="4055629"/>
              <a:ext cx="1243407"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118 h 1388236"/>
                <a:gd name="connsiteX1" fmla="*/ 396258 w 1601400"/>
                <a:gd name="connsiteY1" fmla="*/ 0 h 1388236"/>
                <a:gd name="connsiteX2" fmla="*/ 474029 w 1601400"/>
                <a:gd name="connsiteY2" fmla="*/ 4016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43407"/>
                <a:gd name="connsiteY0" fmla="*/ 694118 h 1388236"/>
                <a:gd name="connsiteX1" fmla="*/ 396258 w 1243407"/>
                <a:gd name="connsiteY1" fmla="*/ 0 h 1388236"/>
                <a:gd name="connsiteX2" fmla="*/ 474029 w 1243407"/>
                <a:gd name="connsiteY2" fmla="*/ 4016 h 1388236"/>
                <a:gd name="connsiteX3" fmla="*/ 1243407 w 1243407"/>
                <a:gd name="connsiteY3" fmla="*/ 1325983 h 1388236"/>
                <a:gd name="connsiteX4" fmla="*/ 1205142 w 1243407"/>
                <a:gd name="connsiteY4" fmla="*/ 1388236 h 1388236"/>
                <a:gd name="connsiteX5" fmla="*/ 396258 w 1243407"/>
                <a:gd name="connsiteY5" fmla="*/ 1388236 h 1388236"/>
                <a:gd name="connsiteX6" fmla="*/ 0 w 1243407"/>
                <a:gd name="connsiteY6" fmla="*/ 69411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3407" h="1388236">
                  <a:moveTo>
                    <a:pt x="0" y="694118"/>
                  </a:moveTo>
                  <a:lnTo>
                    <a:pt x="396258" y="0"/>
                  </a:lnTo>
                  <a:lnTo>
                    <a:pt x="474029" y="4016"/>
                  </a:lnTo>
                  <a:lnTo>
                    <a:pt x="1243407" y="1325983"/>
                  </a:lnTo>
                  <a:lnTo>
                    <a:pt x="1205142" y="1388236"/>
                  </a:lnTo>
                  <a:lnTo>
                    <a:pt x="396258" y="1388236"/>
                  </a:lnTo>
                  <a:lnTo>
                    <a:pt x="0" y="694118"/>
                  </a:lnTo>
                  <a:close/>
                </a:path>
              </a:pathLst>
            </a:custGeom>
            <a:solidFill>
              <a:schemeClr val="bg1">
                <a:alpha val="4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9" name="Freeform 68"/>
            <p:cNvSpPr/>
            <p:nvPr/>
          </p:nvSpPr>
          <p:spPr>
            <a:xfrm rot="1800000">
              <a:off x="8306771" y="1511524"/>
              <a:ext cx="1241871" cy="1388822"/>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704 h 1388822"/>
                <a:gd name="connsiteX1" fmla="*/ 396258 w 1601400"/>
                <a:gd name="connsiteY1" fmla="*/ 586 h 1388822"/>
                <a:gd name="connsiteX2" fmla="*/ 482002 w 1601400"/>
                <a:gd name="connsiteY2" fmla="*/ 0 h 1388822"/>
                <a:gd name="connsiteX3" fmla="*/ 1601400 w 1601400"/>
                <a:gd name="connsiteY3" fmla="*/ 694704 h 1388822"/>
                <a:gd name="connsiteX4" fmla="*/ 1205142 w 1601400"/>
                <a:gd name="connsiteY4" fmla="*/ 1388822 h 1388822"/>
                <a:gd name="connsiteX5" fmla="*/ 396258 w 1601400"/>
                <a:gd name="connsiteY5" fmla="*/ 1388822 h 1388822"/>
                <a:gd name="connsiteX6" fmla="*/ 0 w 1601400"/>
                <a:gd name="connsiteY6" fmla="*/ 694704 h 1388822"/>
                <a:gd name="connsiteX0" fmla="*/ 0 w 1241871"/>
                <a:gd name="connsiteY0" fmla="*/ 694704 h 1388822"/>
                <a:gd name="connsiteX1" fmla="*/ 396258 w 1241871"/>
                <a:gd name="connsiteY1" fmla="*/ 586 h 1388822"/>
                <a:gd name="connsiteX2" fmla="*/ 482002 w 1241871"/>
                <a:gd name="connsiteY2" fmla="*/ 0 h 1388822"/>
                <a:gd name="connsiteX3" fmla="*/ 1241871 w 1241871"/>
                <a:gd name="connsiteY3" fmla="*/ 1323912 h 1388822"/>
                <a:gd name="connsiteX4" fmla="*/ 1205142 w 1241871"/>
                <a:gd name="connsiteY4" fmla="*/ 1388822 h 1388822"/>
                <a:gd name="connsiteX5" fmla="*/ 396258 w 1241871"/>
                <a:gd name="connsiteY5" fmla="*/ 1388822 h 1388822"/>
                <a:gd name="connsiteX6" fmla="*/ 0 w 1241871"/>
                <a:gd name="connsiteY6" fmla="*/ 694704 h 1388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1871" h="1388822">
                  <a:moveTo>
                    <a:pt x="0" y="694704"/>
                  </a:moveTo>
                  <a:lnTo>
                    <a:pt x="396258" y="586"/>
                  </a:lnTo>
                  <a:lnTo>
                    <a:pt x="482002" y="0"/>
                  </a:lnTo>
                  <a:lnTo>
                    <a:pt x="1241871" y="1323912"/>
                  </a:lnTo>
                  <a:lnTo>
                    <a:pt x="1205142" y="1388822"/>
                  </a:lnTo>
                  <a:lnTo>
                    <a:pt x="396258" y="1388822"/>
                  </a:lnTo>
                  <a:lnTo>
                    <a:pt x="0" y="694704"/>
                  </a:lnTo>
                  <a:close/>
                </a:path>
              </a:pathLst>
            </a:cu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6" name="Rectangle 45"/>
          <p:cNvSpPr/>
          <p:nvPr/>
        </p:nvSpPr>
        <p:spPr>
          <a:xfrm>
            <a:off x="4561242" y="-21511"/>
            <a:ext cx="3679116" cy="6271840"/>
          </a:xfrm>
          <a:prstGeom prst="rect">
            <a:avLst/>
          </a:prstGeom>
          <a:solidFill>
            <a:srgbClr val="F5F5F5"/>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Rectangle 46"/>
          <p:cNvSpPr/>
          <p:nvPr/>
        </p:nvSpPr>
        <p:spPr>
          <a:xfrm>
            <a:off x="4649096" y="-21511"/>
            <a:ext cx="3505200" cy="231288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p:nvPr>
        </p:nvSpPr>
        <p:spPr>
          <a:xfrm>
            <a:off x="4733365" y="2708476"/>
            <a:ext cx="3313355" cy="1702160"/>
          </a:xfrm>
        </p:spPr>
        <p:txBody>
          <a:bodyPr>
            <a:normAutofit/>
          </a:bodyPr>
          <a:lstStyle>
            <a:lvl1pPr>
              <a:defRPr sz="3600"/>
            </a:lvl1pPr>
          </a:lstStyle>
          <a:p>
            <a:r>
              <a:rPr lang="ru-RU" smtClean="0"/>
              <a:t>Образец заголовка</a:t>
            </a:r>
            <a:endParaRPr lang="en-US" dirty="0"/>
          </a:p>
        </p:txBody>
      </p:sp>
      <p:sp>
        <p:nvSpPr>
          <p:cNvPr id="3" name="Subtitle 2"/>
          <p:cNvSpPr>
            <a:spLocks noGrp="1"/>
          </p:cNvSpPr>
          <p:nvPr>
            <p:ph type="subTitle" idx="1"/>
          </p:nvPr>
        </p:nvSpPr>
        <p:spPr>
          <a:xfrm>
            <a:off x="4733365" y="4421080"/>
            <a:ext cx="3309803" cy="1260629"/>
          </a:xfrm>
        </p:spPr>
        <p:txBody>
          <a:bodyPr>
            <a:normAutofit/>
          </a:bodyPr>
          <a:lstStyle>
            <a:lvl1pPr marL="0" indent="0" algn="l">
              <a:buNone/>
              <a:defRPr sz="1800">
                <a:solidFill>
                  <a:srgbClr val="42424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en-US" dirty="0"/>
          </a:p>
        </p:txBody>
      </p:sp>
      <p:sp>
        <p:nvSpPr>
          <p:cNvPr id="4" name="Date Placeholder 3"/>
          <p:cNvSpPr>
            <a:spLocks noGrp="1"/>
          </p:cNvSpPr>
          <p:nvPr>
            <p:ph type="dt" sz="half" idx="10"/>
          </p:nvPr>
        </p:nvSpPr>
        <p:spPr>
          <a:xfrm>
            <a:off x="4738744" y="1516828"/>
            <a:ext cx="2133600" cy="750981"/>
          </a:xfrm>
        </p:spPr>
        <p:txBody>
          <a:bodyPr anchor="b"/>
          <a:lstStyle>
            <a:lvl1pPr algn="l">
              <a:defRPr sz="2400"/>
            </a:lvl1pPr>
          </a:lstStyle>
          <a:p>
            <a:fld id="{EE30DAE6-7053-4092-AC7A-A11378D8EEA0}" type="datetimeFigureOut">
              <a:rPr lang="ru-RU" smtClean="0"/>
              <a:t>25.02.2015</a:t>
            </a:fld>
            <a:endParaRPr lang="ru-RU"/>
          </a:p>
        </p:txBody>
      </p:sp>
      <p:sp>
        <p:nvSpPr>
          <p:cNvPr id="50" name="Rectangle 49"/>
          <p:cNvSpPr/>
          <p:nvPr/>
        </p:nvSpPr>
        <p:spPr>
          <a:xfrm>
            <a:off x="4650889" y="6088284"/>
            <a:ext cx="3505200" cy="817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Footer Placeholder 4"/>
          <p:cNvSpPr>
            <a:spLocks noGrp="1"/>
          </p:cNvSpPr>
          <p:nvPr>
            <p:ph type="ftr" sz="quarter" idx="11"/>
          </p:nvPr>
        </p:nvSpPr>
        <p:spPr>
          <a:xfrm>
            <a:off x="5303520" y="5719966"/>
            <a:ext cx="2831592" cy="365125"/>
          </a:xfrm>
        </p:spPr>
        <p:txBody>
          <a:bodyPr>
            <a:normAutofit/>
          </a:bodyPr>
          <a:lstStyle>
            <a:lvl1pPr>
              <a:defRPr>
                <a:solidFill>
                  <a:schemeClr val="accent1"/>
                </a:solidFill>
              </a:defRPr>
            </a:lvl1pPr>
          </a:lstStyle>
          <a:p>
            <a:endParaRPr lang="ru-RU"/>
          </a:p>
        </p:txBody>
      </p:sp>
      <p:sp>
        <p:nvSpPr>
          <p:cNvPr id="6" name="Slide Number Placeholder 5"/>
          <p:cNvSpPr>
            <a:spLocks noGrp="1"/>
          </p:cNvSpPr>
          <p:nvPr>
            <p:ph type="sldNum" sz="quarter" idx="12"/>
          </p:nvPr>
        </p:nvSpPr>
        <p:spPr>
          <a:xfrm>
            <a:off x="4649096" y="5719966"/>
            <a:ext cx="643666" cy="365125"/>
          </a:xfrm>
        </p:spPr>
        <p:txBody>
          <a:bodyPr/>
          <a:lstStyle>
            <a:lvl1pPr>
              <a:defRPr>
                <a:solidFill>
                  <a:schemeClr val="accent1"/>
                </a:solidFill>
              </a:defRPr>
            </a:lvl1pPr>
          </a:lstStyle>
          <a:p>
            <a:fld id="{504DC3B9-0603-4970-91A8-4BC9ACC8FD22}" type="slidenum">
              <a:rPr lang="ru-RU" smtClean="0"/>
              <a:t>‹#›</a:t>
            </a:fld>
            <a:endParaRPr lang="ru-RU"/>
          </a:p>
        </p:txBody>
      </p:sp>
      <p:sp>
        <p:nvSpPr>
          <p:cNvPr id="89" name="Rectangle 88"/>
          <p:cNvSpPr/>
          <p:nvPr/>
        </p:nvSpPr>
        <p:spPr>
          <a:xfrm>
            <a:off x="4650889" y="6088284"/>
            <a:ext cx="3505200" cy="817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3" name="Vertical Text Placeholder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Date Placeholder 3"/>
          <p:cNvSpPr>
            <a:spLocks noGrp="1"/>
          </p:cNvSpPr>
          <p:nvPr>
            <p:ph type="dt" sz="half" idx="10"/>
          </p:nvPr>
        </p:nvSpPr>
        <p:spPr/>
        <p:txBody>
          <a:bodyPr/>
          <a:lstStyle/>
          <a:p>
            <a:fld id="{EE30DAE6-7053-4092-AC7A-A11378D8EEA0}" type="datetimeFigureOut">
              <a:rPr lang="ru-RU" smtClean="0"/>
              <a:t>25.02.2015</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504DC3B9-0603-4970-91A8-4BC9ACC8FD22}" type="slidenum">
              <a:rPr lang="ru-RU" smtClean="0"/>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1030147"/>
            <a:ext cx="1484453" cy="4780344"/>
          </a:xfrm>
        </p:spPr>
        <p:txBody>
          <a:bodyPr vert="eaVert" anchor="ctr"/>
          <a:lstStyle/>
          <a:p>
            <a:r>
              <a:rPr lang="ru-RU" smtClean="0"/>
              <a:t>Образец заголовка</a:t>
            </a:r>
            <a:endParaRPr lang="en-US"/>
          </a:p>
        </p:txBody>
      </p:sp>
      <p:sp>
        <p:nvSpPr>
          <p:cNvPr id="3" name="Vertical Text Placeholder 2"/>
          <p:cNvSpPr>
            <a:spLocks noGrp="1"/>
          </p:cNvSpPr>
          <p:nvPr>
            <p:ph type="body" orient="vert" idx="1"/>
          </p:nvPr>
        </p:nvSpPr>
        <p:spPr>
          <a:xfrm>
            <a:off x="1053296" y="1030147"/>
            <a:ext cx="5423704" cy="4780344"/>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Date Placeholder 3"/>
          <p:cNvSpPr>
            <a:spLocks noGrp="1"/>
          </p:cNvSpPr>
          <p:nvPr>
            <p:ph type="dt" sz="half" idx="10"/>
          </p:nvPr>
        </p:nvSpPr>
        <p:spPr/>
        <p:txBody>
          <a:bodyPr/>
          <a:lstStyle/>
          <a:p>
            <a:fld id="{EE30DAE6-7053-4092-AC7A-A11378D8EEA0}" type="datetimeFigureOut">
              <a:rPr lang="ru-RU" smtClean="0"/>
              <a:t>25.02.2015</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504DC3B9-0603-4970-91A8-4BC9ACC8FD22}" type="slidenum">
              <a:rPr lang="ru-RU" smtClean="0"/>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3" name="Content Placeholder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EE30DAE6-7053-4092-AC7A-A11378D8EEA0}" type="datetimeFigureOut">
              <a:rPr lang="ru-RU" smtClean="0"/>
              <a:t>25.02.2015</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504DC3B9-0603-4970-91A8-4BC9ACC8FD22}" type="slidenum">
              <a:rPr lang="ru-RU" smtClean="0"/>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Title 1"/>
          <p:cNvSpPr>
            <a:spLocks noGrp="1"/>
          </p:cNvSpPr>
          <p:nvPr>
            <p:ph type="title"/>
          </p:nvPr>
        </p:nvSpPr>
        <p:spPr>
          <a:xfrm>
            <a:off x="1258645" y="2900829"/>
            <a:ext cx="6637468" cy="1362075"/>
          </a:xfrm>
        </p:spPr>
        <p:txBody>
          <a:bodyPr anchor="b"/>
          <a:lstStyle>
            <a:lvl1pPr algn="l">
              <a:defRPr sz="4000" b="0" cap="none" baseline="0"/>
            </a:lvl1pPr>
          </a:lstStyle>
          <a:p>
            <a:r>
              <a:rPr lang="ru-RU" smtClean="0"/>
              <a:t>Образец заголовка</a:t>
            </a:r>
            <a:endParaRPr lang="en-US" dirty="0"/>
          </a:p>
        </p:txBody>
      </p:sp>
      <p:sp>
        <p:nvSpPr>
          <p:cNvPr id="3" name="Text Placeholder 2"/>
          <p:cNvSpPr>
            <a:spLocks noGrp="1"/>
          </p:cNvSpPr>
          <p:nvPr>
            <p:ph type="body" idx="1"/>
          </p:nvPr>
        </p:nvSpPr>
        <p:spPr>
          <a:xfrm>
            <a:off x="1258645" y="4267200"/>
            <a:ext cx="6637467" cy="1520413"/>
          </a:xfrm>
        </p:spPr>
        <p:txBody>
          <a:bodyPr anchor="t"/>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EE30DAE6-7053-4092-AC7A-A11378D8EEA0}" type="datetimeFigureOut">
              <a:rPr lang="ru-RU" smtClean="0"/>
              <a:t>25.02.2015</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504DC3B9-0603-4970-91A8-4BC9ACC8FD22}" type="slidenum">
              <a:rPr lang="ru-RU" smtClean="0"/>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5" name="Date Placeholder 4"/>
          <p:cNvSpPr>
            <a:spLocks noGrp="1"/>
          </p:cNvSpPr>
          <p:nvPr>
            <p:ph type="dt" sz="half" idx="10"/>
          </p:nvPr>
        </p:nvSpPr>
        <p:spPr/>
        <p:txBody>
          <a:bodyPr/>
          <a:lstStyle/>
          <a:p>
            <a:fld id="{EE30DAE6-7053-4092-AC7A-A11378D8EEA0}" type="datetimeFigureOut">
              <a:rPr lang="ru-RU" smtClean="0"/>
              <a:t>25.02.2015</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504DC3B9-0603-4970-91A8-4BC9ACC8FD22}" type="slidenum">
              <a:rPr lang="ru-RU" smtClean="0"/>
              <a:t>‹#›</a:t>
            </a:fld>
            <a:endParaRPr lang="ru-RU"/>
          </a:p>
        </p:txBody>
      </p:sp>
      <p:sp>
        <p:nvSpPr>
          <p:cNvPr id="9" name="Content Placeholder 8"/>
          <p:cNvSpPr>
            <a:spLocks noGrp="1"/>
          </p:cNvSpPr>
          <p:nvPr>
            <p:ph sz="quarter" idx="13"/>
          </p:nvPr>
        </p:nvSpPr>
        <p:spPr>
          <a:xfrm>
            <a:off x="1042416" y="2313432"/>
            <a:ext cx="3419856" cy="349300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11" name="Content Placeholder 10"/>
          <p:cNvSpPr>
            <a:spLocks noGrp="1"/>
          </p:cNvSpPr>
          <p:nvPr>
            <p:ph sz="quarter" idx="14"/>
          </p:nvPr>
        </p:nvSpPr>
        <p:spPr>
          <a:xfrm>
            <a:off x="4645152" y="2313431"/>
            <a:ext cx="3419856" cy="349300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ru-RU" smtClean="0"/>
              <a:t>Образец заголовка</a:t>
            </a:r>
            <a:endParaRPr lang="en-US"/>
          </a:p>
        </p:txBody>
      </p:sp>
      <p:sp>
        <p:nvSpPr>
          <p:cNvPr id="3" name="Text Placeholder 2"/>
          <p:cNvSpPr>
            <a:spLocks noGrp="1"/>
          </p:cNvSpPr>
          <p:nvPr>
            <p:ph type="body" idx="1"/>
          </p:nvPr>
        </p:nvSpPr>
        <p:spPr>
          <a:xfrm>
            <a:off x="1412111" y="2316009"/>
            <a:ext cx="3057148" cy="639762"/>
          </a:xfrm>
        </p:spPr>
        <p:txBody>
          <a:bodyPr anchor="b"/>
          <a:lstStyle>
            <a:lvl1pPr marL="0" indent="0">
              <a:buNone/>
              <a:defRPr sz="2400" b="1">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Content Placeholder 3"/>
          <p:cNvSpPr>
            <a:spLocks noGrp="1"/>
          </p:cNvSpPr>
          <p:nvPr>
            <p:ph sz="half" idx="2"/>
          </p:nvPr>
        </p:nvSpPr>
        <p:spPr>
          <a:xfrm>
            <a:off x="1041721" y="2974694"/>
            <a:ext cx="3419856" cy="283579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Text Placeholder 4"/>
          <p:cNvSpPr>
            <a:spLocks noGrp="1"/>
          </p:cNvSpPr>
          <p:nvPr>
            <p:ph type="body" sz="quarter" idx="3"/>
          </p:nvPr>
        </p:nvSpPr>
        <p:spPr>
          <a:xfrm>
            <a:off x="5011837" y="2316010"/>
            <a:ext cx="3055717" cy="639762"/>
          </a:xfrm>
        </p:spPr>
        <p:txBody>
          <a:bodyPr anchor="b"/>
          <a:lstStyle>
            <a:lvl1pPr marL="0" indent="0">
              <a:buNone/>
              <a:defRPr sz="2400" b="1">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Content Placeholder 5"/>
          <p:cNvSpPr>
            <a:spLocks noGrp="1"/>
          </p:cNvSpPr>
          <p:nvPr>
            <p:ph sz="quarter" idx="4"/>
          </p:nvPr>
        </p:nvSpPr>
        <p:spPr>
          <a:xfrm>
            <a:off x="4645152" y="2974694"/>
            <a:ext cx="3419856" cy="283579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7" name="Date Placeholder 6"/>
          <p:cNvSpPr>
            <a:spLocks noGrp="1"/>
          </p:cNvSpPr>
          <p:nvPr>
            <p:ph type="dt" sz="half" idx="10"/>
          </p:nvPr>
        </p:nvSpPr>
        <p:spPr/>
        <p:txBody>
          <a:bodyPr/>
          <a:lstStyle/>
          <a:p>
            <a:fld id="{EE30DAE6-7053-4092-AC7A-A11378D8EEA0}" type="datetimeFigureOut">
              <a:rPr lang="ru-RU" smtClean="0"/>
              <a:t>25.02.2015</a:t>
            </a:fld>
            <a:endParaRPr lang="ru-RU"/>
          </a:p>
        </p:txBody>
      </p:sp>
      <p:sp>
        <p:nvSpPr>
          <p:cNvPr id="8" name="Footer Placeholder 7"/>
          <p:cNvSpPr>
            <a:spLocks noGrp="1"/>
          </p:cNvSpPr>
          <p:nvPr>
            <p:ph type="ftr" sz="quarter" idx="11"/>
          </p:nvPr>
        </p:nvSpPr>
        <p:spPr/>
        <p:txBody>
          <a:bodyPr/>
          <a:lstStyle/>
          <a:p>
            <a:endParaRPr lang="ru-RU"/>
          </a:p>
        </p:txBody>
      </p:sp>
      <p:sp>
        <p:nvSpPr>
          <p:cNvPr id="9" name="Slide Number Placeholder 8"/>
          <p:cNvSpPr>
            <a:spLocks noGrp="1"/>
          </p:cNvSpPr>
          <p:nvPr>
            <p:ph type="sldNum" sz="quarter" idx="12"/>
          </p:nvPr>
        </p:nvSpPr>
        <p:spPr/>
        <p:txBody>
          <a:bodyPr/>
          <a:lstStyle/>
          <a:p>
            <a:fld id="{504DC3B9-0603-4970-91A8-4BC9ACC8FD22}" type="slidenum">
              <a:rPr lang="ru-RU" smtClean="0"/>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3" name="Date Placeholder 2"/>
          <p:cNvSpPr>
            <a:spLocks noGrp="1"/>
          </p:cNvSpPr>
          <p:nvPr>
            <p:ph type="dt" sz="half" idx="10"/>
          </p:nvPr>
        </p:nvSpPr>
        <p:spPr/>
        <p:txBody>
          <a:bodyPr/>
          <a:lstStyle/>
          <a:p>
            <a:fld id="{EE30DAE6-7053-4092-AC7A-A11378D8EEA0}" type="datetimeFigureOut">
              <a:rPr lang="ru-RU" smtClean="0"/>
              <a:t>25.02.2015</a:t>
            </a:fld>
            <a:endParaRPr lang="ru-RU"/>
          </a:p>
        </p:txBody>
      </p:sp>
      <p:sp>
        <p:nvSpPr>
          <p:cNvPr id="4" name="Footer Placeholder 3"/>
          <p:cNvSpPr>
            <a:spLocks noGrp="1"/>
          </p:cNvSpPr>
          <p:nvPr>
            <p:ph type="ftr" sz="quarter" idx="11"/>
          </p:nvPr>
        </p:nvSpPr>
        <p:spPr/>
        <p:txBody>
          <a:bodyPr/>
          <a:lstStyle/>
          <a:p>
            <a:endParaRPr lang="ru-RU"/>
          </a:p>
        </p:txBody>
      </p:sp>
      <p:sp>
        <p:nvSpPr>
          <p:cNvPr id="5" name="Slide Number Placeholder 4"/>
          <p:cNvSpPr>
            <a:spLocks noGrp="1"/>
          </p:cNvSpPr>
          <p:nvPr>
            <p:ph type="sldNum" sz="quarter" idx="12"/>
          </p:nvPr>
        </p:nvSpPr>
        <p:spPr/>
        <p:txBody>
          <a:bodyPr/>
          <a:lstStyle/>
          <a:p>
            <a:fld id="{504DC3B9-0603-4970-91A8-4BC9ACC8FD22}" type="slidenum">
              <a:rPr lang="ru-RU" smtClean="0"/>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E30DAE6-7053-4092-AC7A-A11378D8EEA0}" type="datetimeFigureOut">
              <a:rPr lang="ru-RU" smtClean="0"/>
              <a:t>25.02.2015</a:t>
            </a:fld>
            <a:endParaRPr lang="ru-RU"/>
          </a:p>
        </p:txBody>
      </p:sp>
      <p:sp>
        <p:nvSpPr>
          <p:cNvPr id="3" name="Footer Placeholder 2"/>
          <p:cNvSpPr>
            <a:spLocks noGrp="1"/>
          </p:cNvSpPr>
          <p:nvPr>
            <p:ph type="ftr" sz="quarter" idx="11"/>
          </p:nvPr>
        </p:nvSpPr>
        <p:spPr/>
        <p:txBody>
          <a:bodyPr/>
          <a:lstStyle/>
          <a:p>
            <a:endParaRPr lang="ru-RU"/>
          </a:p>
        </p:txBody>
      </p:sp>
      <p:sp>
        <p:nvSpPr>
          <p:cNvPr id="4" name="Slide Number Placeholder 3"/>
          <p:cNvSpPr>
            <a:spLocks noGrp="1"/>
          </p:cNvSpPr>
          <p:nvPr>
            <p:ph type="sldNum" sz="quarter" idx="12"/>
          </p:nvPr>
        </p:nvSpPr>
        <p:spPr/>
        <p:txBody>
          <a:bodyPr/>
          <a:lstStyle/>
          <a:p>
            <a:fld id="{504DC3B9-0603-4970-91A8-4BC9ACC8FD22}" type="slidenum">
              <a:rPr lang="ru-RU" smtClean="0"/>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spTree>
      <p:nvGrpSpPr>
        <p:cNvPr id="1" name=""/>
        <p:cNvGrpSpPr/>
        <p:nvPr/>
      </p:nvGrpSpPr>
      <p:grpSpPr>
        <a:xfrm>
          <a:off x="0" y="0"/>
          <a:ext cx="0" cy="0"/>
          <a:chOff x="0" y="0"/>
          <a:chExt cx="0" cy="0"/>
        </a:xfrm>
      </p:grpSpPr>
      <p:grpSp>
        <p:nvGrpSpPr>
          <p:cNvPr id="44" name="Group 43"/>
          <p:cNvGrpSpPr/>
          <p:nvPr/>
        </p:nvGrpSpPr>
        <p:grpSpPr>
          <a:xfrm>
            <a:off x="-382404" y="0"/>
            <a:ext cx="9932332" cy="6858000"/>
            <a:chOff x="-382404" y="0"/>
            <a:chExt cx="9932332" cy="6858000"/>
          </a:xfrm>
        </p:grpSpPr>
        <p:grpSp>
          <p:nvGrpSpPr>
            <p:cNvPr id="45" name="Group 44"/>
            <p:cNvGrpSpPr/>
            <p:nvPr/>
          </p:nvGrpSpPr>
          <p:grpSpPr>
            <a:xfrm>
              <a:off x="0" y="0"/>
              <a:ext cx="9144000" cy="6858000"/>
              <a:chOff x="0" y="0"/>
              <a:chExt cx="9144000" cy="6858000"/>
            </a:xfrm>
          </p:grpSpPr>
          <p:grpSp>
            <p:nvGrpSpPr>
              <p:cNvPr id="72" name="Group 4"/>
              <p:cNvGrpSpPr/>
              <p:nvPr/>
            </p:nvGrpSpPr>
            <p:grpSpPr>
              <a:xfrm>
                <a:off x="0" y="0"/>
                <a:ext cx="2514600" cy="6858000"/>
                <a:chOff x="0" y="0"/>
                <a:chExt cx="2514600" cy="6858000"/>
              </a:xfrm>
            </p:grpSpPr>
            <p:sp>
              <p:nvSpPr>
                <p:cNvPr id="84" name="Rectangle 83"/>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5" name="Rectangle 2"/>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6" name="Rectangle 3"/>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3" name="Group 5"/>
              <p:cNvGrpSpPr/>
              <p:nvPr/>
            </p:nvGrpSpPr>
            <p:grpSpPr>
              <a:xfrm>
                <a:off x="422910" y="0"/>
                <a:ext cx="2514600" cy="6858000"/>
                <a:chOff x="0" y="0"/>
                <a:chExt cx="2514600" cy="6858000"/>
              </a:xfrm>
            </p:grpSpPr>
            <p:sp>
              <p:nvSpPr>
                <p:cNvPr id="81" name="Rectangle 80"/>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2" name="Rectangle 81"/>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3" name="Rectangle 82"/>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4" name="Group 9"/>
              <p:cNvGrpSpPr/>
              <p:nvPr/>
            </p:nvGrpSpPr>
            <p:grpSpPr>
              <a:xfrm rot="10800000">
                <a:off x="6629400" y="0"/>
                <a:ext cx="2514600" cy="6858000"/>
                <a:chOff x="0" y="0"/>
                <a:chExt cx="2514600" cy="6858000"/>
              </a:xfrm>
            </p:grpSpPr>
            <p:sp>
              <p:nvSpPr>
                <p:cNvPr id="78" name="Rectangle 77"/>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9" name="Rectangle 78"/>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0" name="Rectangle 79"/>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75" name="Rectangle 74"/>
              <p:cNvSpPr/>
              <p:nvPr/>
            </p:nvSpPr>
            <p:spPr>
              <a:xfrm>
                <a:off x="3810000" y="0"/>
                <a:ext cx="28194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6" name="Rectangle 75"/>
              <p:cNvSpPr/>
              <p:nvPr/>
            </p:nvSpPr>
            <p:spPr>
              <a:xfrm>
                <a:off x="289560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7" name="Rectangle 76"/>
              <p:cNvSpPr/>
              <p:nvPr/>
            </p:nvSpPr>
            <p:spPr>
              <a:xfrm>
                <a:off x="31242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7" name="Freeform 46"/>
            <p:cNvSpPr/>
            <p:nvPr/>
          </p:nvSpPr>
          <p:spPr>
            <a:xfrm>
              <a:off x="-11875" y="5035138"/>
              <a:ext cx="9144000" cy="1175655"/>
            </a:xfrm>
            <a:custGeom>
              <a:avLst/>
              <a:gdLst>
                <a:gd name="connsiteX0" fmla="*/ 0 w 9144000"/>
                <a:gd name="connsiteY0" fmla="*/ 1116280 h 1175656"/>
                <a:gd name="connsiteX1" fmla="*/ 1674420 w 9144000"/>
                <a:gd name="connsiteY1" fmla="*/ 1163781 h 1175656"/>
                <a:gd name="connsiteX2" fmla="*/ 4120737 w 9144000"/>
                <a:gd name="connsiteY2" fmla="*/ 1045028 h 1175656"/>
                <a:gd name="connsiteX3" fmla="*/ 7172696 w 9144000"/>
                <a:gd name="connsiteY3" fmla="*/ 605641 h 1175656"/>
                <a:gd name="connsiteX4" fmla="*/ 9144000 w 9144000"/>
                <a:gd name="connsiteY4" fmla="*/ 0 h 1175656"/>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116279 h 1175655"/>
                <a:gd name="connsiteX1" fmla="*/ 1674420 w 9144000"/>
                <a:gd name="connsiteY1" fmla="*/ 1163780 h 1175655"/>
                <a:gd name="connsiteX2" fmla="*/ 4120737 w 9144000"/>
                <a:gd name="connsiteY2" fmla="*/ 1045027 h 1175655"/>
                <a:gd name="connsiteX3" fmla="*/ 7172696 w 9144000"/>
                <a:gd name="connsiteY3" fmla="*/ 605640 h 1175655"/>
                <a:gd name="connsiteX4" fmla="*/ 9144000 w 9144000"/>
                <a:gd name="connsiteY4" fmla="*/ 0 h 11756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1175655">
                  <a:moveTo>
                    <a:pt x="0" y="1116279"/>
                  </a:moveTo>
                  <a:cubicBezTo>
                    <a:pt x="493815" y="1145967"/>
                    <a:pt x="987631" y="1175655"/>
                    <a:pt x="1674420" y="1163780"/>
                  </a:cubicBezTo>
                  <a:cubicBezTo>
                    <a:pt x="2361209" y="1151905"/>
                    <a:pt x="3204358" y="1138050"/>
                    <a:pt x="4120737" y="1045027"/>
                  </a:cubicBezTo>
                  <a:cubicBezTo>
                    <a:pt x="5037116" y="952004"/>
                    <a:pt x="6335486" y="779811"/>
                    <a:pt x="7172696" y="605640"/>
                  </a:cubicBezTo>
                  <a:cubicBezTo>
                    <a:pt x="8009907" y="431469"/>
                    <a:pt x="8866910" y="154379"/>
                    <a:pt x="9144000" y="0"/>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8" name="Freeform 47"/>
            <p:cNvSpPr/>
            <p:nvPr/>
          </p:nvSpPr>
          <p:spPr>
            <a:xfrm>
              <a:off x="-11875" y="3467595"/>
              <a:ext cx="9144000" cy="890650"/>
            </a:xfrm>
            <a:custGeom>
              <a:avLst/>
              <a:gdLst>
                <a:gd name="connsiteX0" fmla="*/ 0 w 9144000"/>
                <a:gd name="connsiteY0" fmla="*/ 890650 h 890650"/>
                <a:gd name="connsiteX1" fmla="*/ 1045028 w 9144000"/>
                <a:gd name="connsiteY1" fmla="*/ 475013 h 890650"/>
                <a:gd name="connsiteX2" fmla="*/ 3111335 w 9144000"/>
                <a:gd name="connsiteY2" fmla="*/ 71252 h 890650"/>
                <a:gd name="connsiteX3" fmla="*/ 5913911 w 9144000"/>
                <a:gd name="connsiteY3" fmla="*/ 71252 h 890650"/>
                <a:gd name="connsiteX4" fmla="*/ 9144000 w 9144000"/>
                <a:gd name="connsiteY4" fmla="*/ 498764 h 890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890650">
                  <a:moveTo>
                    <a:pt x="0" y="890650"/>
                  </a:moveTo>
                  <a:cubicBezTo>
                    <a:pt x="263236" y="751114"/>
                    <a:pt x="526472" y="611579"/>
                    <a:pt x="1045028" y="475013"/>
                  </a:cubicBezTo>
                  <a:cubicBezTo>
                    <a:pt x="1563584" y="338447"/>
                    <a:pt x="2299855" y="138545"/>
                    <a:pt x="3111335" y="71252"/>
                  </a:cubicBezTo>
                  <a:cubicBezTo>
                    <a:pt x="3922815" y="3959"/>
                    <a:pt x="4908467" y="0"/>
                    <a:pt x="5913911" y="71252"/>
                  </a:cubicBezTo>
                  <a:cubicBezTo>
                    <a:pt x="6919355" y="142504"/>
                    <a:pt x="8595756" y="427512"/>
                    <a:pt x="9144000" y="498764"/>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9" name="Freeform 48"/>
            <p:cNvSpPr/>
            <p:nvPr/>
          </p:nvSpPr>
          <p:spPr>
            <a:xfrm>
              <a:off x="-23751" y="5640779"/>
              <a:ext cx="3004457" cy="1211283"/>
            </a:xfrm>
            <a:custGeom>
              <a:avLst/>
              <a:gdLst>
                <a:gd name="connsiteX0" fmla="*/ 0 w 3004457"/>
                <a:gd name="connsiteY0" fmla="*/ 0 h 1211283"/>
                <a:gd name="connsiteX1" fmla="*/ 3004457 w 3004457"/>
                <a:gd name="connsiteY1" fmla="*/ 1211283 h 1211283"/>
              </a:gdLst>
              <a:ahLst/>
              <a:cxnLst>
                <a:cxn ang="0">
                  <a:pos x="connsiteX0" y="connsiteY0"/>
                </a:cxn>
                <a:cxn ang="0">
                  <a:pos x="connsiteX1" y="connsiteY1"/>
                </a:cxn>
              </a:cxnLst>
              <a:rect l="l" t="t" r="r" b="b"/>
              <a:pathLst>
                <a:path w="3004457" h="1211283">
                  <a:moveTo>
                    <a:pt x="0" y="0"/>
                  </a:moveTo>
                  <a:cubicBezTo>
                    <a:pt x="1103415" y="501732"/>
                    <a:pt x="2206831" y="1003465"/>
                    <a:pt x="3004457" y="1211283"/>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0" name="Freeform 49"/>
            <p:cNvSpPr/>
            <p:nvPr/>
          </p:nvSpPr>
          <p:spPr>
            <a:xfrm>
              <a:off x="-11875" y="5284519"/>
              <a:ext cx="9144000" cy="1478478"/>
            </a:xfrm>
            <a:custGeom>
              <a:avLst/>
              <a:gdLst>
                <a:gd name="connsiteX0" fmla="*/ 0 w 9144000"/>
                <a:gd name="connsiteY0" fmla="*/ 0 h 1478478"/>
                <a:gd name="connsiteX1" fmla="*/ 1104405 w 9144000"/>
                <a:gd name="connsiteY1" fmla="*/ 344385 h 1478478"/>
                <a:gd name="connsiteX2" fmla="*/ 3194462 w 9144000"/>
                <a:gd name="connsiteY2" fmla="*/ 866899 h 1478478"/>
                <a:gd name="connsiteX3" fmla="*/ 5676405 w 9144000"/>
                <a:gd name="connsiteY3" fmla="*/ 1282536 h 1478478"/>
                <a:gd name="connsiteX4" fmla="*/ 7730836 w 9144000"/>
                <a:gd name="connsiteY4" fmla="*/ 1448790 h 1478478"/>
                <a:gd name="connsiteX5" fmla="*/ 8573984 w 9144000"/>
                <a:gd name="connsiteY5" fmla="*/ 1460665 h 1478478"/>
                <a:gd name="connsiteX6" fmla="*/ 9144000 w 9144000"/>
                <a:gd name="connsiteY6" fmla="*/ 1425039 h 1478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1478478">
                  <a:moveTo>
                    <a:pt x="0" y="0"/>
                  </a:moveTo>
                  <a:cubicBezTo>
                    <a:pt x="285997" y="99951"/>
                    <a:pt x="571995" y="199902"/>
                    <a:pt x="1104405" y="344385"/>
                  </a:cubicBezTo>
                  <a:cubicBezTo>
                    <a:pt x="1636815" y="488868"/>
                    <a:pt x="2432462" y="710541"/>
                    <a:pt x="3194462" y="866899"/>
                  </a:cubicBezTo>
                  <a:cubicBezTo>
                    <a:pt x="3956462" y="1023258"/>
                    <a:pt x="4920343" y="1185554"/>
                    <a:pt x="5676405" y="1282536"/>
                  </a:cubicBezTo>
                  <a:cubicBezTo>
                    <a:pt x="6432467" y="1379518"/>
                    <a:pt x="7247906" y="1419102"/>
                    <a:pt x="7730836" y="1448790"/>
                  </a:cubicBezTo>
                  <a:cubicBezTo>
                    <a:pt x="8213766" y="1478478"/>
                    <a:pt x="8338457" y="1464623"/>
                    <a:pt x="8573984" y="1460665"/>
                  </a:cubicBezTo>
                  <a:cubicBezTo>
                    <a:pt x="8809511" y="1456707"/>
                    <a:pt x="8976755" y="1440873"/>
                    <a:pt x="9144000" y="1425039"/>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1" name="Freeform 50"/>
            <p:cNvSpPr/>
            <p:nvPr/>
          </p:nvSpPr>
          <p:spPr>
            <a:xfrm>
              <a:off x="2137558" y="5132120"/>
              <a:ext cx="6982691" cy="1719942"/>
            </a:xfrm>
            <a:custGeom>
              <a:avLst/>
              <a:gdLst>
                <a:gd name="connsiteX0" fmla="*/ 0 w 6982691"/>
                <a:gd name="connsiteY0" fmla="*/ 1719942 h 1719942"/>
                <a:gd name="connsiteX1" fmla="*/ 546265 w 6982691"/>
                <a:gd name="connsiteY1" fmla="*/ 1185553 h 1719942"/>
                <a:gd name="connsiteX2" fmla="*/ 1330037 w 6982691"/>
                <a:gd name="connsiteY2" fmla="*/ 710540 h 1719942"/>
                <a:gd name="connsiteX3" fmla="*/ 2078182 w 6982691"/>
                <a:gd name="connsiteY3" fmla="*/ 437407 h 1719942"/>
                <a:gd name="connsiteX4" fmla="*/ 3348842 w 6982691"/>
                <a:gd name="connsiteY4" fmla="*/ 152399 h 1719942"/>
                <a:gd name="connsiteX5" fmla="*/ 4001985 w 6982691"/>
                <a:gd name="connsiteY5" fmla="*/ 69272 h 1719942"/>
                <a:gd name="connsiteX6" fmla="*/ 5047013 w 6982691"/>
                <a:gd name="connsiteY6" fmla="*/ 9896 h 1719942"/>
                <a:gd name="connsiteX7" fmla="*/ 5890161 w 6982691"/>
                <a:gd name="connsiteY7" fmla="*/ 9896 h 1719942"/>
                <a:gd name="connsiteX8" fmla="*/ 6495803 w 6982691"/>
                <a:gd name="connsiteY8" fmla="*/ 9896 h 1719942"/>
                <a:gd name="connsiteX9" fmla="*/ 6899564 w 6982691"/>
                <a:gd name="connsiteY9" fmla="*/ 33646 h 1719942"/>
                <a:gd name="connsiteX10" fmla="*/ 6982691 w 6982691"/>
                <a:gd name="connsiteY10" fmla="*/ 45522 h 1719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982691" h="1719942">
                  <a:moveTo>
                    <a:pt x="0" y="1719942"/>
                  </a:moveTo>
                  <a:cubicBezTo>
                    <a:pt x="162296" y="1536864"/>
                    <a:pt x="324592" y="1353787"/>
                    <a:pt x="546265" y="1185553"/>
                  </a:cubicBezTo>
                  <a:cubicBezTo>
                    <a:pt x="767938" y="1017319"/>
                    <a:pt x="1074718" y="835231"/>
                    <a:pt x="1330037" y="710540"/>
                  </a:cubicBezTo>
                  <a:cubicBezTo>
                    <a:pt x="1585356" y="585849"/>
                    <a:pt x="1741715" y="530430"/>
                    <a:pt x="2078182" y="437407"/>
                  </a:cubicBezTo>
                  <a:cubicBezTo>
                    <a:pt x="2414649" y="344384"/>
                    <a:pt x="3028208" y="213755"/>
                    <a:pt x="3348842" y="152399"/>
                  </a:cubicBezTo>
                  <a:cubicBezTo>
                    <a:pt x="3669476" y="91043"/>
                    <a:pt x="3718957" y="93022"/>
                    <a:pt x="4001985" y="69272"/>
                  </a:cubicBezTo>
                  <a:cubicBezTo>
                    <a:pt x="4285013" y="45522"/>
                    <a:pt x="4732317" y="19792"/>
                    <a:pt x="5047013" y="9896"/>
                  </a:cubicBezTo>
                  <a:cubicBezTo>
                    <a:pt x="5361709" y="0"/>
                    <a:pt x="5890161" y="9896"/>
                    <a:pt x="5890161" y="9896"/>
                  </a:cubicBezTo>
                  <a:lnTo>
                    <a:pt x="6495803" y="9896"/>
                  </a:lnTo>
                  <a:cubicBezTo>
                    <a:pt x="6664037" y="13854"/>
                    <a:pt x="6818416" y="27708"/>
                    <a:pt x="6899564" y="33646"/>
                  </a:cubicBezTo>
                  <a:cubicBezTo>
                    <a:pt x="6980712" y="39584"/>
                    <a:pt x="6953003" y="37605"/>
                    <a:pt x="6982691" y="45522"/>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2" name="Hexagon 51"/>
            <p:cNvSpPr/>
            <p:nvPr/>
          </p:nvSpPr>
          <p:spPr>
            <a:xfrm rot="1800000">
              <a:off x="2996165" y="2859252"/>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Hexagon 52"/>
            <p:cNvSpPr/>
            <p:nvPr/>
          </p:nvSpPr>
          <p:spPr>
            <a:xfrm rot="1800000">
              <a:off x="3720065" y="4126078"/>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Hexagon 53"/>
            <p:cNvSpPr/>
            <p:nvPr/>
          </p:nvSpPr>
          <p:spPr>
            <a:xfrm rot="1800000">
              <a:off x="3729591" y="1592427"/>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Hexagon 54"/>
            <p:cNvSpPr/>
            <p:nvPr/>
          </p:nvSpPr>
          <p:spPr>
            <a:xfrm rot="1800000">
              <a:off x="2977115" y="325603"/>
              <a:ext cx="1601400" cy="1388236"/>
            </a:xfrm>
            <a:prstGeom prst="hexagon">
              <a:avLst>
                <a:gd name="adj" fmla="val 28544"/>
                <a:gd name="vf" fmla="val 115470"/>
              </a:avLst>
            </a:prstGeom>
            <a:solidFill>
              <a:schemeClr val="bg1">
                <a:alpha val="4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Hexagon 55"/>
            <p:cNvSpPr/>
            <p:nvPr/>
          </p:nvSpPr>
          <p:spPr>
            <a:xfrm rot="1800000">
              <a:off x="4463014" y="5383378"/>
              <a:ext cx="1601400" cy="1388236"/>
            </a:xfrm>
            <a:prstGeom prst="hexagon">
              <a:avLst>
                <a:gd name="adj" fmla="val 28544"/>
                <a:gd name="vf" fmla="val 115470"/>
              </a:avLst>
            </a:prstGeom>
            <a:solidFill>
              <a:schemeClr val="bg1">
                <a:alpha val="6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Freeform 58"/>
            <p:cNvSpPr/>
            <p:nvPr/>
          </p:nvSpPr>
          <p:spPr>
            <a:xfrm rot="1800000">
              <a:off x="-382404" y="4201528"/>
              <a:ext cx="1261499"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56357 w 1261499"/>
                <a:gd name="connsiteY5" fmla="*/ 1388236 h 1388236"/>
                <a:gd name="connsiteX6" fmla="*/ 0 w 1261499"/>
                <a:gd name="connsiteY6" fmla="*/ 10509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744578 w 1261499"/>
                <a:gd name="connsiteY5" fmla="*/ 1387893 h 1388236"/>
                <a:gd name="connsiteX6" fmla="*/ 0 w 1261499"/>
                <a:gd name="connsiteY6" fmla="*/ 10509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61499" h="1388236">
                  <a:moveTo>
                    <a:pt x="0" y="105098"/>
                  </a:moveTo>
                  <a:lnTo>
                    <a:pt x="56357" y="0"/>
                  </a:lnTo>
                  <a:lnTo>
                    <a:pt x="865241" y="0"/>
                  </a:lnTo>
                  <a:lnTo>
                    <a:pt x="1261499" y="694118"/>
                  </a:lnTo>
                  <a:lnTo>
                    <a:pt x="865241" y="1388236"/>
                  </a:lnTo>
                  <a:lnTo>
                    <a:pt x="744578" y="1387893"/>
                  </a:lnTo>
                  <a:lnTo>
                    <a:pt x="0" y="105098"/>
                  </a:lnTo>
                  <a:close/>
                </a:path>
              </a:pathLst>
            </a:cu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Hexagon 59"/>
            <p:cNvSpPr/>
            <p:nvPr/>
          </p:nvSpPr>
          <p:spPr>
            <a:xfrm rot="1800000">
              <a:off x="24365" y="540242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Hexagon 61"/>
            <p:cNvSpPr/>
            <p:nvPr/>
          </p:nvSpPr>
          <p:spPr>
            <a:xfrm rot="1800000">
              <a:off x="52941" y="284972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Hexagon 62"/>
            <p:cNvSpPr/>
            <p:nvPr/>
          </p:nvSpPr>
          <p:spPr>
            <a:xfrm rot="1800000">
              <a:off x="776840" y="4126077"/>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Hexagon 63"/>
            <p:cNvSpPr/>
            <p:nvPr/>
          </p:nvSpPr>
          <p:spPr>
            <a:xfrm rot="1800000">
              <a:off x="1510265" y="54119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 name="Hexagon 64"/>
            <p:cNvSpPr/>
            <p:nvPr/>
          </p:nvSpPr>
          <p:spPr>
            <a:xfrm rot="1800000">
              <a:off x="1529316" y="2859252"/>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6" name="Hexagon 65"/>
            <p:cNvSpPr/>
            <p:nvPr/>
          </p:nvSpPr>
          <p:spPr>
            <a:xfrm rot="1800000">
              <a:off x="795890" y="15638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7" name="Hexagon 66"/>
            <p:cNvSpPr/>
            <p:nvPr/>
          </p:nvSpPr>
          <p:spPr>
            <a:xfrm rot="1800000">
              <a:off x="6806166" y="4145128"/>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8" name="Hexagon 67"/>
            <p:cNvSpPr/>
            <p:nvPr/>
          </p:nvSpPr>
          <p:spPr>
            <a:xfrm rot="1800000">
              <a:off x="7549116" y="542147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9" name="Hexagon 68"/>
            <p:cNvSpPr/>
            <p:nvPr/>
          </p:nvSpPr>
          <p:spPr>
            <a:xfrm rot="1800000">
              <a:off x="7549117" y="286877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0" name="Freeform 69"/>
            <p:cNvSpPr/>
            <p:nvPr/>
          </p:nvSpPr>
          <p:spPr>
            <a:xfrm rot="1800000">
              <a:off x="8306521" y="4055629"/>
              <a:ext cx="1243407"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118 h 1388236"/>
                <a:gd name="connsiteX1" fmla="*/ 396258 w 1601400"/>
                <a:gd name="connsiteY1" fmla="*/ 0 h 1388236"/>
                <a:gd name="connsiteX2" fmla="*/ 474029 w 1601400"/>
                <a:gd name="connsiteY2" fmla="*/ 4016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43407"/>
                <a:gd name="connsiteY0" fmla="*/ 694118 h 1388236"/>
                <a:gd name="connsiteX1" fmla="*/ 396258 w 1243407"/>
                <a:gd name="connsiteY1" fmla="*/ 0 h 1388236"/>
                <a:gd name="connsiteX2" fmla="*/ 474029 w 1243407"/>
                <a:gd name="connsiteY2" fmla="*/ 4016 h 1388236"/>
                <a:gd name="connsiteX3" fmla="*/ 1243407 w 1243407"/>
                <a:gd name="connsiteY3" fmla="*/ 1325983 h 1388236"/>
                <a:gd name="connsiteX4" fmla="*/ 1205142 w 1243407"/>
                <a:gd name="connsiteY4" fmla="*/ 1388236 h 1388236"/>
                <a:gd name="connsiteX5" fmla="*/ 396258 w 1243407"/>
                <a:gd name="connsiteY5" fmla="*/ 1388236 h 1388236"/>
                <a:gd name="connsiteX6" fmla="*/ 0 w 1243407"/>
                <a:gd name="connsiteY6" fmla="*/ 69411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3407" h="1388236">
                  <a:moveTo>
                    <a:pt x="0" y="694118"/>
                  </a:moveTo>
                  <a:lnTo>
                    <a:pt x="396258" y="0"/>
                  </a:lnTo>
                  <a:lnTo>
                    <a:pt x="474029" y="4016"/>
                  </a:lnTo>
                  <a:lnTo>
                    <a:pt x="1243407" y="1325983"/>
                  </a:lnTo>
                  <a:lnTo>
                    <a:pt x="1205142" y="1388236"/>
                  </a:lnTo>
                  <a:lnTo>
                    <a:pt x="396258" y="1388236"/>
                  </a:lnTo>
                  <a:lnTo>
                    <a:pt x="0" y="694118"/>
                  </a:lnTo>
                  <a:close/>
                </a:path>
              </a:pathLst>
            </a:custGeom>
            <a:solidFill>
              <a:schemeClr val="bg1">
                <a:alpha val="4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1" name="Freeform 70"/>
            <p:cNvSpPr/>
            <p:nvPr/>
          </p:nvSpPr>
          <p:spPr>
            <a:xfrm rot="1800000">
              <a:off x="8306771" y="1511524"/>
              <a:ext cx="1241871" cy="1388822"/>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704 h 1388822"/>
                <a:gd name="connsiteX1" fmla="*/ 396258 w 1601400"/>
                <a:gd name="connsiteY1" fmla="*/ 586 h 1388822"/>
                <a:gd name="connsiteX2" fmla="*/ 482002 w 1601400"/>
                <a:gd name="connsiteY2" fmla="*/ 0 h 1388822"/>
                <a:gd name="connsiteX3" fmla="*/ 1601400 w 1601400"/>
                <a:gd name="connsiteY3" fmla="*/ 694704 h 1388822"/>
                <a:gd name="connsiteX4" fmla="*/ 1205142 w 1601400"/>
                <a:gd name="connsiteY4" fmla="*/ 1388822 h 1388822"/>
                <a:gd name="connsiteX5" fmla="*/ 396258 w 1601400"/>
                <a:gd name="connsiteY5" fmla="*/ 1388822 h 1388822"/>
                <a:gd name="connsiteX6" fmla="*/ 0 w 1601400"/>
                <a:gd name="connsiteY6" fmla="*/ 694704 h 1388822"/>
                <a:gd name="connsiteX0" fmla="*/ 0 w 1241871"/>
                <a:gd name="connsiteY0" fmla="*/ 694704 h 1388822"/>
                <a:gd name="connsiteX1" fmla="*/ 396258 w 1241871"/>
                <a:gd name="connsiteY1" fmla="*/ 586 h 1388822"/>
                <a:gd name="connsiteX2" fmla="*/ 482002 w 1241871"/>
                <a:gd name="connsiteY2" fmla="*/ 0 h 1388822"/>
                <a:gd name="connsiteX3" fmla="*/ 1241871 w 1241871"/>
                <a:gd name="connsiteY3" fmla="*/ 1323912 h 1388822"/>
                <a:gd name="connsiteX4" fmla="*/ 1205142 w 1241871"/>
                <a:gd name="connsiteY4" fmla="*/ 1388822 h 1388822"/>
                <a:gd name="connsiteX5" fmla="*/ 396258 w 1241871"/>
                <a:gd name="connsiteY5" fmla="*/ 1388822 h 1388822"/>
                <a:gd name="connsiteX6" fmla="*/ 0 w 1241871"/>
                <a:gd name="connsiteY6" fmla="*/ 694704 h 1388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1871" h="1388822">
                  <a:moveTo>
                    <a:pt x="0" y="694704"/>
                  </a:moveTo>
                  <a:lnTo>
                    <a:pt x="396258" y="586"/>
                  </a:lnTo>
                  <a:lnTo>
                    <a:pt x="482002" y="0"/>
                  </a:lnTo>
                  <a:lnTo>
                    <a:pt x="1241871" y="1323912"/>
                  </a:lnTo>
                  <a:lnTo>
                    <a:pt x="1205142" y="1388822"/>
                  </a:lnTo>
                  <a:lnTo>
                    <a:pt x="396258" y="1388822"/>
                  </a:lnTo>
                  <a:lnTo>
                    <a:pt x="0" y="694704"/>
                  </a:lnTo>
                  <a:close/>
                </a:path>
              </a:pathLst>
            </a:cu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6" name="Rectangle 45"/>
          <p:cNvSpPr/>
          <p:nvPr/>
        </p:nvSpPr>
        <p:spPr>
          <a:xfrm>
            <a:off x="4561242" y="-21511"/>
            <a:ext cx="3679116" cy="6271840"/>
          </a:xfrm>
          <a:prstGeom prst="rect">
            <a:avLst/>
          </a:prstGeom>
          <a:solidFill>
            <a:srgbClr val="F5F5F5"/>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Rectangle 56"/>
          <p:cNvSpPr/>
          <p:nvPr/>
        </p:nvSpPr>
        <p:spPr>
          <a:xfrm>
            <a:off x="4649096" y="-21510"/>
            <a:ext cx="3505200" cy="62393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Date Placeholder 4"/>
          <p:cNvSpPr>
            <a:spLocks noGrp="1"/>
          </p:cNvSpPr>
          <p:nvPr>
            <p:ph type="dt" sz="half" idx="10"/>
          </p:nvPr>
        </p:nvSpPr>
        <p:spPr/>
        <p:txBody>
          <a:bodyPr/>
          <a:lstStyle/>
          <a:p>
            <a:fld id="{EE30DAE6-7053-4092-AC7A-A11378D8EEA0}" type="datetimeFigureOut">
              <a:rPr lang="ru-RU" smtClean="0"/>
              <a:t>25.02.2015</a:t>
            </a:fld>
            <a:endParaRPr lang="ru-RU"/>
          </a:p>
        </p:txBody>
      </p:sp>
      <p:sp>
        <p:nvSpPr>
          <p:cNvPr id="7" name="Slide Number Placeholder 6"/>
          <p:cNvSpPr>
            <a:spLocks noGrp="1"/>
          </p:cNvSpPr>
          <p:nvPr>
            <p:ph type="sldNum" sz="quarter" idx="12"/>
          </p:nvPr>
        </p:nvSpPr>
        <p:spPr/>
        <p:txBody>
          <a:bodyPr/>
          <a:lstStyle/>
          <a:p>
            <a:fld id="{504DC3B9-0603-4970-91A8-4BC9ACC8FD22}" type="slidenum">
              <a:rPr lang="ru-RU" smtClean="0"/>
              <a:t>‹#›</a:t>
            </a:fld>
            <a:endParaRPr lang="ru-RU"/>
          </a:p>
        </p:txBody>
      </p:sp>
      <p:sp>
        <p:nvSpPr>
          <p:cNvPr id="58" name="Rectangle 57"/>
          <p:cNvSpPr/>
          <p:nvPr/>
        </p:nvSpPr>
        <p:spPr>
          <a:xfrm>
            <a:off x="905571" y="601883"/>
            <a:ext cx="3562257" cy="5648445"/>
          </a:xfrm>
          <a:prstGeom prst="rect">
            <a:avLst/>
          </a:prstGeom>
          <a:solidFill>
            <a:schemeClr val="bg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p:cNvSpPr>
            <a:spLocks noGrp="1"/>
          </p:cNvSpPr>
          <p:nvPr>
            <p:ph idx="1"/>
          </p:nvPr>
        </p:nvSpPr>
        <p:spPr>
          <a:xfrm>
            <a:off x="1145894" y="856527"/>
            <a:ext cx="3090440" cy="5150734"/>
          </a:xfrm>
        </p:spPr>
        <p:txBody>
          <a:bodyPr/>
          <a:lstStyle>
            <a:lvl1pPr>
              <a:defRPr sz="2400"/>
            </a:lvl1pPr>
            <a:lvl2pPr>
              <a:defRPr sz="2200"/>
            </a:lvl2pPr>
            <a:lvl3pPr>
              <a:defRPr sz="2000"/>
            </a:lvl3pPr>
            <a:lvl4pPr>
              <a:defRPr sz="1800"/>
            </a:lvl4pPr>
            <a:lvl5pPr>
              <a:defRPr sz="16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61" name="Rectangle 60"/>
          <p:cNvSpPr/>
          <p:nvPr/>
        </p:nvSpPr>
        <p:spPr>
          <a:xfrm>
            <a:off x="4650889" y="6088284"/>
            <a:ext cx="3505200" cy="817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Footer Placeholder 5"/>
          <p:cNvSpPr>
            <a:spLocks noGrp="1"/>
          </p:cNvSpPr>
          <p:nvPr>
            <p:ph type="ftr" sz="quarter" idx="11"/>
          </p:nvPr>
        </p:nvSpPr>
        <p:spPr>
          <a:xfrm>
            <a:off x="4641448" y="5724835"/>
            <a:ext cx="3493664" cy="365125"/>
          </a:xfrm>
        </p:spPr>
        <p:txBody>
          <a:bodyPr>
            <a:normAutofit/>
          </a:bodyPr>
          <a:lstStyle/>
          <a:p>
            <a:endParaRPr lang="ru-RU"/>
          </a:p>
        </p:txBody>
      </p:sp>
      <p:sp>
        <p:nvSpPr>
          <p:cNvPr id="2" name="Title 1"/>
          <p:cNvSpPr>
            <a:spLocks noGrp="1"/>
          </p:cNvSpPr>
          <p:nvPr>
            <p:ph type="title"/>
          </p:nvPr>
        </p:nvSpPr>
        <p:spPr>
          <a:xfrm>
            <a:off x="4739833" y="2657434"/>
            <a:ext cx="3304572" cy="1463153"/>
          </a:xfrm>
        </p:spPr>
        <p:txBody>
          <a:bodyPr anchor="b">
            <a:normAutofit/>
          </a:bodyPr>
          <a:lstStyle>
            <a:lvl1pPr algn="l">
              <a:defRPr sz="2800" b="0"/>
            </a:lvl1pPr>
          </a:lstStyle>
          <a:p>
            <a:r>
              <a:rPr lang="ru-RU" smtClean="0"/>
              <a:t>Образец заголовка</a:t>
            </a:r>
            <a:endParaRPr lang="en-US"/>
          </a:p>
        </p:txBody>
      </p:sp>
      <p:sp>
        <p:nvSpPr>
          <p:cNvPr id="4" name="Text Placeholder 3"/>
          <p:cNvSpPr>
            <a:spLocks noGrp="1"/>
          </p:cNvSpPr>
          <p:nvPr>
            <p:ph type="body" sz="half" idx="2"/>
          </p:nvPr>
        </p:nvSpPr>
        <p:spPr>
          <a:xfrm>
            <a:off x="4736592" y="4136994"/>
            <a:ext cx="3298784" cy="1517904"/>
          </a:xfrm>
        </p:spPr>
        <p:txBody>
          <a:bodyPr>
            <a:normAutofit/>
          </a:bodyPr>
          <a:lstStyle>
            <a:lvl1pPr marL="0" indent="0">
              <a:buNone/>
              <a:defRPr sz="1600">
                <a:solidFill>
                  <a:srgbClr val="42424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grpSp>
        <p:nvGrpSpPr>
          <p:cNvPr id="44" name="Group 43"/>
          <p:cNvGrpSpPr/>
          <p:nvPr/>
        </p:nvGrpSpPr>
        <p:grpSpPr>
          <a:xfrm>
            <a:off x="-382404" y="0"/>
            <a:ext cx="9932332" cy="6858000"/>
            <a:chOff x="-382404" y="0"/>
            <a:chExt cx="9932332" cy="6858000"/>
          </a:xfrm>
        </p:grpSpPr>
        <p:grpSp>
          <p:nvGrpSpPr>
            <p:cNvPr id="45" name="Group 44"/>
            <p:cNvGrpSpPr/>
            <p:nvPr/>
          </p:nvGrpSpPr>
          <p:grpSpPr>
            <a:xfrm>
              <a:off x="0" y="0"/>
              <a:ext cx="9144000" cy="6858000"/>
              <a:chOff x="0" y="0"/>
              <a:chExt cx="9144000" cy="6858000"/>
            </a:xfrm>
          </p:grpSpPr>
          <p:grpSp>
            <p:nvGrpSpPr>
              <p:cNvPr id="75" name="Group 4"/>
              <p:cNvGrpSpPr/>
              <p:nvPr/>
            </p:nvGrpSpPr>
            <p:grpSpPr>
              <a:xfrm>
                <a:off x="0" y="0"/>
                <a:ext cx="2514600" cy="6858000"/>
                <a:chOff x="0" y="0"/>
                <a:chExt cx="2514600" cy="6858000"/>
              </a:xfrm>
            </p:grpSpPr>
            <p:sp>
              <p:nvSpPr>
                <p:cNvPr id="87" name="Rectangle 86"/>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8" name="Rectangle 2"/>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9" name="Rectangle 3"/>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6" name="Group 5"/>
              <p:cNvGrpSpPr/>
              <p:nvPr/>
            </p:nvGrpSpPr>
            <p:grpSpPr>
              <a:xfrm>
                <a:off x="422910" y="0"/>
                <a:ext cx="2514600" cy="6858000"/>
                <a:chOff x="0" y="0"/>
                <a:chExt cx="2514600" cy="6858000"/>
              </a:xfrm>
            </p:grpSpPr>
            <p:sp>
              <p:nvSpPr>
                <p:cNvPr id="84" name="Rectangle 83"/>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5" name="Rectangle 84"/>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6" name="Rectangle 85"/>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7" name="Group 9"/>
              <p:cNvGrpSpPr/>
              <p:nvPr/>
            </p:nvGrpSpPr>
            <p:grpSpPr>
              <a:xfrm rot="10800000">
                <a:off x="6629400" y="0"/>
                <a:ext cx="2514600" cy="6858000"/>
                <a:chOff x="0" y="0"/>
                <a:chExt cx="2514600" cy="6858000"/>
              </a:xfrm>
            </p:grpSpPr>
            <p:sp>
              <p:nvSpPr>
                <p:cNvPr id="81" name="Rectangle 80"/>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2" name="Rectangle 81"/>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3" name="Rectangle 82"/>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78" name="Rectangle 77"/>
              <p:cNvSpPr/>
              <p:nvPr/>
            </p:nvSpPr>
            <p:spPr>
              <a:xfrm>
                <a:off x="3810000" y="0"/>
                <a:ext cx="28194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9" name="Rectangle 78"/>
              <p:cNvSpPr/>
              <p:nvPr/>
            </p:nvSpPr>
            <p:spPr>
              <a:xfrm>
                <a:off x="289560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0" name="Rectangle 79"/>
              <p:cNvSpPr/>
              <p:nvPr/>
            </p:nvSpPr>
            <p:spPr>
              <a:xfrm>
                <a:off x="31242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6" name="Freeform 45"/>
            <p:cNvSpPr/>
            <p:nvPr/>
          </p:nvSpPr>
          <p:spPr>
            <a:xfrm>
              <a:off x="-11875" y="5035138"/>
              <a:ext cx="9144000" cy="1175655"/>
            </a:xfrm>
            <a:custGeom>
              <a:avLst/>
              <a:gdLst>
                <a:gd name="connsiteX0" fmla="*/ 0 w 9144000"/>
                <a:gd name="connsiteY0" fmla="*/ 1116280 h 1175656"/>
                <a:gd name="connsiteX1" fmla="*/ 1674420 w 9144000"/>
                <a:gd name="connsiteY1" fmla="*/ 1163781 h 1175656"/>
                <a:gd name="connsiteX2" fmla="*/ 4120737 w 9144000"/>
                <a:gd name="connsiteY2" fmla="*/ 1045028 h 1175656"/>
                <a:gd name="connsiteX3" fmla="*/ 7172696 w 9144000"/>
                <a:gd name="connsiteY3" fmla="*/ 605641 h 1175656"/>
                <a:gd name="connsiteX4" fmla="*/ 9144000 w 9144000"/>
                <a:gd name="connsiteY4" fmla="*/ 0 h 1175656"/>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116279 h 1175655"/>
                <a:gd name="connsiteX1" fmla="*/ 1674420 w 9144000"/>
                <a:gd name="connsiteY1" fmla="*/ 1163780 h 1175655"/>
                <a:gd name="connsiteX2" fmla="*/ 4120737 w 9144000"/>
                <a:gd name="connsiteY2" fmla="*/ 1045027 h 1175655"/>
                <a:gd name="connsiteX3" fmla="*/ 7172696 w 9144000"/>
                <a:gd name="connsiteY3" fmla="*/ 605640 h 1175655"/>
                <a:gd name="connsiteX4" fmla="*/ 9144000 w 9144000"/>
                <a:gd name="connsiteY4" fmla="*/ 0 h 11756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1175655">
                  <a:moveTo>
                    <a:pt x="0" y="1116279"/>
                  </a:moveTo>
                  <a:cubicBezTo>
                    <a:pt x="493815" y="1145967"/>
                    <a:pt x="987631" y="1175655"/>
                    <a:pt x="1674420" y="1163780"/>
                  </a:cubicBezTo>
                  <a:cubicBezTo>
                    <a:pt x="2361209" y="1151905"/>
                    <a:pt x="3204358" y="1138050"/>
                    <a:pt x="4120737" y="1045027"/>
                  </a:cubicBezTo>
                  <a:cubicBezTo>
                    <a:pt x="5037116" y="952004"/>
                    <a:pt x="6335486" y="779811"/>
                    <a:pt x="7172696" y="605640"/>
                  </a:cubicBezTo>
                  <a:cubicBezTo>
                    <a:pt x="8009907" y="431469"/>
                    <a:pt x="8866910" y="154379"/>
                    <a:pt x="9144000" y="0"/>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7" name="Freeform 46"/>
            <p:cNvSpPr/>
            <p:nvPr/>
          </p:nvSpPr>
          <p:spPr>
            <a:xfrm>
              <a:off x="-11875" y="3467595"/>
              <a:ext cx="9144000" cy="890650"/>
            </a:xfrm>
            <a:custGeom>
              <a:avLst/>
              <a:gdLst>
                <a:gd name="connsiteX0" fmla="*/ 0 w 9144000"/>
                <a:gd name="connsiteY0" fmla="*/ 890650 h 890650"/>
                <a:gd name="connsiteX1" fmla="*/ 1045028 w 9144000"/>
                <a:gd name="connsiteY1" fmla="*/ 475013 h 890650"/>
                <a:gd name="connsiteX2" fmla="*/ 3111335 w 9144000"/>
                <a:gd name="connsiteY2" fmla="*/ 71252 h 890650"/>
                <a:gd name="connsiteX3" fmla="*/ 5913911 w 9144000"/>
                <a:gd name="connsiteY3" fmla="*/ 71252 h 890650"/>
                <a:gd name="connsiteX4" fmla="*/ 9144000 w 9144000"/>
                <a:gd name="connsiteY4" fmla="*/ 498764 h 890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890650">
                  <a:moveTo>
                    <a:pt x="0" y="890650"/>
                  </a:moveTo>
                  <a:cubicBezTo>
                    <a:pt x="263236" y="751114"/>
                    <a:pt x="526472" y="611579"/>
                    <a:pt x="1045028" y="475013"/>
                  </a:cubicBezTo>
                  <a:cubicBezTo>
                    <a:pt x="1563584" y="338447"/>
                    <a:pt x="2299855" y="138545"/>
                    <a:pt x="3111335" y="71252"/>
                  </a:cubicBezTo>
                  <a:cubicBezTo>
                    <a:pt x="3922815" y="3959"/>
                    <a:pt x="4908467" y="0"/>
                    <a:pt x="5913911" y="71252"/>
                  </a:cubicBezTo>
                  <a:cubicBezTo>
                    <a:pt x="6919355" y="142504"/>
                    <a:pt x="8595756" y="427512"/>
                    <a:pt x="9144000" y="498764"/>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8" name="Freeform 47"/>
            <p:cNvSpPr/>
            <p:nvPr/>
          </p:nvSpPr>
          <p:spPr>
            <a:xfrm>
              <a:off x="-23751" y="5640779"/>
              <a:ext cx="3004457" cy="1211283"/>
            </a:xfrm>
            <a:custGeom>
              <a:avLst/>
              <a:gdLst>
                <a:gd name="connsiteX0" fmla="*/ 0 w 3004457"/>
                <a:gd name="connsiteY0" fmla="*/ 0 h 1211283"/>
                <a:gd name="connsiteX1" fmla="*/ 3004457 w 3004457"/>
                <a:gd name="connsiteY1" fmla="*/ 1211283 h 1211283"/>
              </a:gdLst>
              <a:ahLst/>
              <a:cxnLst>
                <a:cxn ang="0">
                  <a:pos x="connsiteX0" y="connsiteY0"/>
                </a:cxn>
                <a:cxn ang="0">
                  <a:pos x="connsiteX1" y="connsiteY1"/>
                </a:cxn>
              </a:cxnLst>
              <a:rect l="l" t="t" r="r" b="b"/>
              <a:pathLst>
                <a:path w="3004457" h="1211283">
                  <a:moveTo>
                    <a:pt x="0" y="0"/>
                  </a:moveTo>
                  <a:cubicBezTo>
                    <a:pt x="1103415" y="501732"/>
                    <a:pt x="2206831" y="1003465"/>
                    <a:pt x="3004457" y="1211283"/>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9" name="Freeform 48"/>
            <p:cNvSpPr/>
            <p:nvPr/>
          </p:nvSpPr>
          <p:spPr>
            <a:xfrm>
              <a:off x="-11875" y="5284519"/>
              <a:ext cx="9144000" cy="1478478"/>
            </a:xfrm>
            <a:custGeom>
              <a:avLst/>
              <a:gdLst>
                <a:gd name="connsiteX0" fmla="*/ 0 w 9144000"/>
                <a:gd name="connsiteY0" fmla="*/ 0 h 1478478"/>
                <a:gd name="connsiteX1" fmla="*/ 1104405 w 9144000"/>
                <a:gd name="connsiteY1" fmla="*/ 344385 h 1478478"/>
                <a:gd name="connsiteX2" fmla="*/ 3194462 w 9144000"/>
                <a:gd name="connsiteY2" fmla="*/ 866899 h 1478478"/>
                <a:gd name="connsiteX3" fmla="*/ 5676405 w 9144000"/>
                <a:gd name="connsiteY3" fmla="*/ 1282536 h 1478478"/>
                <a:gd name="connsiteX4" fmla="*/ 7730836 w 9144000"/>
                <a:gd name="connsiteY4" fmla="*/ 1448790 h 1478478"/>
                <a:gd name="connsiteX5" fmla="*/ 8573984 w 9144000"/>
                <a:gd name="connsiteY5" fmla="*/ 1460665 h 1478478"/>
                <a:gd name="connsiteX6" fmla="*/ 9144000 w 9144000"/>
                <a:gd name="connsiteY6" fmla="*/ 1425039 h 1478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1478478">
                  <a:moveTo>
                    <a:pt x="0" y="0"/>
                  </a:moveTo>
                  <a:cubicBezTo>
                    <a:pt x="285997" y="99951"/>
                    <a:pt x="571995" y="199902"/>
                    <a:pt x="1104405" y="344385"/>
                  </a:cubicBezTo>
                  <a:cubicBezTo>
                    <a:pt x="1636815" y="488868"/>
                    <a:pt x="2432462" y="710541"/>
                    <a:pt x="3194462" y="866899"/>
                  </a:cubicBezTo>
                  <a:cubicBezTo>
                    <a:pt x="3956462" y="1023258"/>
                    <a:pt x="4920343" y="1185554"/>
                    <a:pt x="5676405" y="1282536"/>
                  </a:cubicBezTo>
                  <a:cubicBezTo>
                    <a:pt x="6432467" y="1379518"/>
                    <a:pt x="7247906" y="1419102"/>
                    <a:pt x="7730836" y="1448790"/>
                  </a:cubicBezTo>
                  <a:cubicBezTo>
                    <a:pt x="8213766" y="1478478"/>
                    <a:pt x="8338457" y="1464623"/>
                    <a:pt x="8573984" y="1460665"/>
                  </a:cubicBezTo>
                  <a:cubicBezTo>
                    <a:pt x="8809511" y="1456707"/>
                    <a:pt x="8976755" y="1440873"/>
                    <a:pt x="9144000" y="1425039"/>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0" name="Freeform 49"/>
            <p:cNvSpPr/>
            <p:nvPr/>
          </p:nvSpPr>
          <p:spPr>
            <a:xfrm>
              <a:off x="2137558" y="5132120"/>
              <a:ext cx="6982691" cy="1719942"/>
            </a:xfrm>
            <a:custGeom>
              <a:avLst/>
              <a:gdLst>
                <a:gd name="connsiteX0" fmla="*/ 0 w 6982691"/>
                <a:gd name="connsiteY0" fmla="*/ 1719942 h 1719942"/>
                <a:gd name="connsiteX1" fmla="*/ 546265 w 6982691"/>
                <a:gd name="connsiteY1" fmla="*/ 1185553 h 1719942"/>
                <a:gd name="connsiteX2" fmla="*/ 1330037 w 6982691"/>
                <a:gd name="connsiteY2" fmla="*/ 710540 h 1719942"/>
                <a:gd name="connsiteX3" fmla="*/ 2078182 w 6982691"/>
                <a:gd name="connsiteY3" fmla="*/ 437407 h 1719942"/>
                <a:gd name="connsiteX4" fmla="*/ 3348842 w 6982691"/>
                <a:gd name="connsiteY4" fmla="*/ 152399 h 1719942"/>
                <a:gd name="connsiteX5" fmla="*/ 4001985 w 6982691"/>
                <a:gd name="connsiteY5" fmla="*/ 69272 h 1719942"/>
                <a:gd name="connsiteX6" fmla="*/ 5047013 w 6982691"/>
                <a:gd name="connsiteY6" fmla="*/ 9896 h 1719942"/>
                <a:gd name="connsiteX7" fmla="*/ 5890161 w 6982691"/>
                <a:gd name="connsiteY7" fmla="*/ 9896 h 1719942"/>
                <a:gd name="connsiteX8" fmla="*/ 6495803 w 6982691"/>
                <a:gd name="connsiteY8" fmla="*/ 9896 h 1719942"/>
                <a:gd name="connsiteX9" fmla="*/ 6899564 w 6982691"/>
                <a:gd name="connsiteY9" fmla="*/ 33646 h 1719942"/>
                <a:gd name="connsiteX10" fmla="*/ 6982691 w 6982691"/>
                <a:gd name="connsiteY10" fmla="*/ 45522 h 1719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982691" h="1719942">
                  <a:moveTo>
                    <a:pt x="0" y="1719942"/>
                  </a:moveTo>
                  <a:cubicBezTo>
                    <a:pt x="162296" y="1536864"/>
                    <a:pt x="324592" y="1353787"/>
                    <a:pt x="546265" y="1185553"/>
                  </a:cubicBezTo>
                  <a:cubicBezTo>
                    <a:pt x="767938" y="1017319"/>
                    <a:pt x="1074718" y="835231"/>
                    <a:pt x="1330037" y="710540"/>
                  </a:cubicBezTo>
                  <a:cubicBezTo>
                    <a:pt x="1585356" y="585849"/>
                    <a:pt x="1741715" y="530430"/>
                    <a:pt x="2078182" y="437407"/>
                  </a:cubicBezTo>
                  <a:cubicBezTo>
                    <a:pt x="2414649" y="344384"/>
                    <a:pt x="3028208" y="213755"/>
                    <a:pt x="3348842" y="152399"/>
                  </a:cubicBezTo>
                  <a:cubicBezTo>
                    <a:pt x="3669476" y="91043"/>
                    <a:pt x="3718957" y="93022"/>
                    <a:pt x="4001985" y="69272"/>
                  </a:cubicBezTo>
                  <a:cubicBezTo>
                    <a:pt x="4285013" y="45522"/>
                    <a:pt x="4732317" y="19792"/>
                    <a:pt x="5047013" y="9896"/>
                  </a:cubicBezTo>
                  <a:cubicBezTo>
                    <a:pt x="5361709" y="0"/>
                    <a:pt x="5890161" y="9896"/>
                    <a:pt x="5890161" y="9896"/>
                  </a:cubicBezTo>
                  <a:lnTo>
                    <a:pt x="6495803" y="9896"/>
                  </a:lnTo>
                  <a:cubicBezTo>
                    <a:pt x="6664037" y="13854"/>
                    <a:pt x="6818416" y="27708"/>
                    <a:pt x="6899564" y="33646"/>
                  </a:cubicBezTo>
                  <a:cubicBezTo>
                    <a:pt x="6980712" y="39584"/>
                    <a:pt x="6953003" y="37605"/>
                    <a:pt x="6982691" y="45522"/>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1" name="Hexagon 50"/>
            <p:cNvSpPr/>
            <p:nvPr/>
          </p:nvSpPr>
          <p:spPr>
            <a:xfrm rot="1800000">
              <a:off x="2996165" y="2859252"/>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Hexagon 51"/>
            <p:cNvSpPr/>
            <p:nvPr/>
          </p:nvSpPr>
          <p:spPr>
            <a:xfrm rot="1800000">
              <a:off x="3720065" y="4126078"/>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Hexagon 59"/>
            <p:cNvSpPr/>
            <p:nvPr/>
          </p:nvSpPr>
          <p:spPr>
            <a:xfrm rot="1800000">
              <a:off x="3729591" y="1592427"/>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 name="Hexagon 60"/>
            <p:cNvSpPr/>
            <p:nvPr/>
          </p:nvSpPr>
          <p:spPr>
            <a:xfrm rot="1800000">
              <a:off x="2977115" y="325603"/>
              <a:ext cx="1601400" cy="1388236"/>
            </a:xfrm>
            <a:prstGeom prst="hexagon">
              <a:avLst>
                <a:gd name="adj" fmla="val 28544"/>
                <a:gd name="vf" fmla="val 115470"/>
              </a:avLst>
            </a:prstGeom>
            <a:solidFill>
              <a:schemeClr val="bg1">
                <a:alpha val="4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Hexagon 61"/>
            <p:cNvSpPr/>
            <p:nvPr/>
          </p:nvSpPr>
          <p:spPr>
            <a:xfrm rot="1800000">
              <a:off x="4463014" y="5383378"/>
              <a:ext cx="1601400" cy="1388236"/>
            </a:xfrm>
            <a:prstGeom prst="hexagon">
              <a:avLst>
                <a:gd name="adj" fmla="val 28544"/>
                <a:gd name="vf" fmla="val 115470"/>
              </a:avLst>
            </a:prstGeom>
            <a:solidFill>
              <a:schemeClr val="bg1">
                <a:alpha val="6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Freeform 62"/>
            <p:cNvSpPr/>
            <p:nvPr/>
          </p:nvSpPr>
          <p:spPr>
            <a:xfrm rot="1800000">
              <a:off x="-382404" y="4201528"/>
              <a:ext cx="1261499"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56357 w 1261499"/>
                <a:gd name="connsiteY5" fmla="*/ 1388236 h 1388236"/>
                <a:gd name="connsiteX6" fmla="*/ 0 w 1261499"/>
                <a:gd name="connsiteY6" fmla="*/ 10509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744578 w 1261499"/>
                <a:gd name="connsiteY5" fmla="*/ 1387893 h 1388236"/>
                <a:gd name="connsiteX6" fmla="*/ 0 w 1261499"/>
                <a:gd name="connsiteY6" fmla="*/ 10509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61499" h="1388236">
                  <a:moveTo>
                    <a:pt x="0" y="105098"/>
                  </a:moveTo>
                  <a:lnTo>
                    <a:pt x="56357" y="0"/>
                  </a:lnTo>
                  <a:lnTo>
                    <a:pt x="865241" y="0"/>
                  </a:lnTo>
                  <a:lnTo>
                    <a:pt x="1261499" y="694118"/>
                  </a:lnTo>
                  <a:lnTo>
                    <a:pt x="865241" y="1388236"/>
                  </a:lnTo>
                  <a:lnTo>
                    <a:pt x="744578" y="1387893"/>
                  </a:lnTo>
                  <a:lnTo>
                    <a:pt x="0" y="105098"/>
                  </a:lnTo>
                  <a:close/>
                </a:path>
              </a:pathLst>
            </a:cu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Hexagon 63"/>
            <p:cNvSpPr/>
            <p:nvPr/>
          </p:nvSpPr>
          <p:spPr>
            <a:xfrm rot="1800000">
              <a:off x="24365" y="540242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 name="Hexagon 64"/>
            <p:cNvSpPr/>
            <p:nvPr/>
          </p:nvSpPr>
          <p:spPr>
            <a:xfrm rot="1800000">
              <a:off x="52941" y="284972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6" name="Hexagon 65"/>
            <p:cNvSpPr/>
            <p:nvPr/>
          </p:nvSpPr>
          <p:spPr>
            <a:xfrm rot="1800000">
              <a:off x="776840" y="4126077"/>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7" name="Hexagon 66"/>
            <p:cNvSpPr/>
            <p:nvPr/>
          </p:nvSpPr>
          <p:spPr>
            <a:xfrm rot="1800000">
              <a:off x="1510265" y="54119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8" name="Hexagon 67"/>
            <p:cNvSpPr/>
            <p:nvPr/>
          </p:nvSpPr>
          <p:spPr>
            <a:xfrm rot="1800000">
              <a:off x="1529316" y="2859252"/>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9" name="Hexagon 68"/>
            <p:cNvSpPr/>
            <p:nvPr/>
          </p:nvSpPr>
          <p:spPr>
            <a:xfrm rot="1800000">
              <a:off x="795890" y="15638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0" name="Hexagon 69"/>
            <p:cNvSpPr/>
            <p:nvPr/>
          </p:nvSpPr>
          <p:spPr>
            <a:xfrm rot="1800000">
              <a:off x="6806166" y="4145128"/>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1" name="Hexagon 70"/>
            <p:cNvSpPr/>
            <p:nvPr/>
          </p:nvSpPr>
          <p:spPr>
            <a:xfrm rot="1800000">
              <a:off x="7549116" y="542147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 name="Hexagon 71"/>
            <p:cNvSpPr/>
            <p:nvPr/>
          </p:nvSpPr>
          <p:spPr>
            <a:xfrm rot="1800000">
              <a:off x="7549117" y="286877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3" name="Freeform 72"/>
            <p:cNvSpPr/>
            <p:nvPr/>
          </p:nvSpPr>
          <p:spPr>
            <a:xfrm rot="1800000">
              <a:off x="8306521" y="4055629"/>
              <a:ext cx="1243407"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118 h 1388236"/>
                <a:gd name="connsiteX1" fmla="*/ 396258 w 1601400"/>
                <a:gd name="connsiteY1" fmla="*/ 0 h 1388236"/>
                <a:gd name="connsiteX2" fmla="*/ 474029 w 1601400"/>
                <a:gd name="connsiteY2" fmla="*/ 4016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43407"/>
                <a:gd name="connsiteY0" fmla="*/ 694118 h 1388236"/>
                <a:gd name="connsiteX1" fmla="*/ 396258 w 1243407"/>
                <a:gd name="connsiteY1" fmla="*/ 0 h 1388236"/>
                <a:gd name="connsiteX2" fmla="*/ 474029 w 1243407"/>
                <a:gd name="connsiteY2" fmla="*/ 4016 h 1388236"/>
                <a:gd name="connsiteX3" fmla="*/ 1243407 w 1243407"/>
                <a:gd name="connsiteY3" fmla="*/ 1325983 h 1388236"/>
                <a:gd name="connsiteX4" fmla="*/ 1205142 w 1243407"/>
                <a:gd name="connsiteY4" fmla="*/ 1388236 h 1388236"/>
                <a:gd name="connsiteX5" fmla="*/ 396258 w 1243407"/>
                <a:gd name="connsiteY5" fmla="*/ 1388236 h 1388236"/>
                <a:gd name="connsiteX6" fmla="*/ 0 w 1243407"/>
                <a:gd name="connsiteY6" fmla="*/ 69411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3407" h="1388236">
                  <a:moveTo>
                    <a:pt x="0" y="694118"/>
                  </a:moveTo>
                  <a:lnTo>
                    <a:pt x="396258" y="0"/>
                  </a:lnTo>
                  <a:lnTo>
                    <a:pt x="474029" y="4016"/>
                  </a:lnTo>
                  <a:lnTo>
                    <a:pt x="1243407" y="1325983"/>
                  </a:lnTo>
                  <a:lnTo>
                    <a:pt x="1205142" y="1388236"/>
                  </a:lnTo>
                  <a:lnTo>
                    <a:pt x="396258" y="1388236"/>
                  </a:lnTo>
                  <a:lnTo>
                    <a:pt x="0" y="694118"/>
                  </a:lnTo>
                  <a:close/>
                </a:path>
              </a:pathLst>
            </a:custGeom>
            <a:solidFill>
              <a:schemeClr val="bg1">
                <a:alpha val="4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4" name="Freeform 73"/>
            <p:cNvSpPr/>
            <p:nvPr/>
          </p:nvSpPr>
          <p:spPr>
            <a:xfrm rot="1800000">
              <a:off x="8306771" y="1511524"/>
              <a:ext cx="1241871" cy="1388822"/>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704 h 1388822"/>
                <a:gd name="connsiteX1" fmla="*/ 396258 w 1601400"/>
                <a:gd name="connsiteY1" fmla="*/ 586 h 1388822"/>
                <a:gd name="connsiteX2" fmla="*/ 482002 w 1601400"/>
                <a:gd name="connsiteY2" fmla="*/ 0 h 1388822"/>
                <a:gd name="connsiteX3" fmla="*/ 1601400 w 1601400"/>
                <a:gd name="connsiteY3" fmla="*/ 694704 h 1388822"/>
                <a:gd name="connsiteX4" fmla="*/ 1205142 w 1601400"/>
                <a:gd name="connsiteY4" fmla="*/ 1388822 h 1388822"/>
                <a:gd name="connsiteX5" fmla="*/ 396258 w 1601400"/>
                <a:gd name="connsiteY5" fmla="*/ 1388822 h 1388822"/>
                <a:gd name="connsiteX6" fmla="*/ 0 w 1601400"/>
                <a:gd name="connsiteY6" fmla="*/ 694704 h 1388822"/>
                <a:gd name="connsiteX0" fmla="*/ 0 w 1241871"/>
                <a:gd name="connsiteY0" fmla="*/ 694704 h 1388822"/>
                <a:gd name="connsiteX1" fmla="*/ 396258 w 1241871"/>
                <a:gd name="connsiteY1" fmla="*/ 586 h 1388822"/>
                <a:gd name="connsiteX2" fmla="*/ 482002 w 1241871"/>
                <a:gd name="connsiteY2" fmla="*/ 0 h 1388822"/>
                <a:gd name="connsiteX3" fmla="*/ 1241871 w 1241871"/>
                <a:gd name="connsiteY3" fmla="*/ 1323912 h 1388822"/>
                <a:gd name="connsiteX4" fmla="*/ 1205142 w 1241871"/>
                <a:gd name="connsiteY4" fmla="*/ 1388822 h 1388822"/>
                <a:gd name="connsiteX5" fmla="*/ 396258 w 1241871"/>
                <a:gd name="connsiteY5" fmla="*/ 1388822 h 1388822"/>
                <a:gd name="connsiteX6" fmla="*/ 0 w 1241871"/>
                <a:gd name="connsiteY6" fmla="*/ 694704 h 1388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1871" h="1388822">
                  <a:moveTo>
                    <a:pt x="0" y="694704"/>
                  </a:moveTo>
                  <a:lnTo>
                    <a:pt x="396258" y="586"/>
                  </a:lnTo>
                  <a:lnTo>
                    <a:pt x="482002" y="0"/>
                  </a:lnTo>
                  <a:lnTo>
                    <a:pt x="1241871" y="1323912"/>
                  </a:lnTo>
                  <a:lnTo>
                    <a:pt x="1205142" y="1388822"/>
                  </a:lnTo>
                  <a:lnTo>
                    <a:pt x="396258" y="1388822"/>
                  </a:lnTo>
                  <a:lnTo>
                    <a:pt x="0" y="694704"/>
                  </a:lnTo>
                  <a:close/>
                </a:path>
              </a:pathLst>
            </a:cu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94" name="Rectangle 93"/>
          <p:cNvSpPr/>
          <p:nvPr/>
        </p:nvSpPr>
        <p:spPr>
          <a:xfrm>
            <a:off x="4561242" y="-21511"/>
            <a:ext cx="3679116" cy="6271840"/>
          </a:xfrm>
          <a:prstGeom prst="rect">
            <a:avLst/>
          </a:prstGeom>
          <a:solidFill>
            <a:srgbClr val="F5F5F5"/>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1" name="Rectangle 100"/>
          <p:cNvSpPr/>
          <p:nvPr/>
        </p:nvSpPr>
        <p:spPr>
          <a:xfrm>
            <a:off x="4649096" y="-21510"/>
            <a:ext cx="3505200" cy="62393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2" name="Rectangle 101"/>
          <p:cNvSpPr/>
          <p:nvPr/>
        </p:nvSpPr>
        <p:spPr>
          <a:xfrm>
            <a:off x="905571" y="601883"/>
            <a:ext cx="3562257" cy="5648445"/>
          </a:xfrm>
          <a:prstGeom prst="rect">
            <a:avLst/>
          </a:prstGeom>
          <a:solidFill>
            <a:srgbClr val="FFFFFF"/>
          </a:solidFill>
          <a:ln w="3175">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5" name="Rectangle 104"/>
          <p:cNvSpPr/>
          <p:nvPr/>
        </p:nvSpPr>
        <p:spPr>
          <a:xfrm>
            <a:off x="4650889" y="6088284"/>
            <a:ext cx="3505200" cy="817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4734424" y="2660904"/>
            <a:ext cx="3300984" cy="1463040"/>
          </a:xfrm>
        </p:spPr>
        <p:txBody>
          <a:bodyPr anchor="b">
            <a:normAutofit/>
          </a:bodyPr>
          <a:lstStyle>
            <a:lvl1pPr algn="l">
              <a:defRPr sz="2800" b="0"/>
            </a:lvl1pPr>
          </a:lstStyle>
          <a:p>
            <a:r>
              <a:rPr lang="ru-RU" smtClean="0"/>
              <a:t>Образец заголовка</a:t>
            </a:r>
            <a:endParaRPr lang="en-US"/>
          </a:p>
        </p:txBody>
      </p:sp>
      <p:sp>
        <p:nvSpPr>
          <p:cNvPr id="3" name="Picture Placeholder 2"/>
          <p:cNvSpPr>
            <a:spLocks noGrp="1"/>
          </p:cNvSpPr>
          <p:nvPr>
            <p:ph type="pic" idx="1"/>
          </p:nvPr>
        </p:nvSpPr>
        <p:spPr>
          <a:xfrm>
            <a:off x="1005208" y="693795"/>
            <a:ext cx="3359623" cy="5468112"/>
          </a:xfrm>
        </p:spPr>
        <p:txBody>
          <a:bodyPr/>
          <a:lstStyle>
            <a:lvl1pPr marL="0" indent="0">
              <a:buNone/>
              <a:defRPr sz="3200">
                <a:solidFill>
                  <a:schemeClr val="accent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ru-RU" smtClean="0"/>
              <a:t>Вставка рисунка</a:t>
            </a:r>
            <a:endParaRPr lang="en-US" dirty="0"/>
          </a:p>
        </p:txBody>
      </p:sp>
      <p:sp>
        <p:nvSpPr>
          <p:cNvPr id="4" name="Text Placeholder 3"/>
          <p:cNvSpPr>
            <a:spLocks noGrp="1"/>
          </p:cNvSpPr>
          <p:nvPr>
            <p:ph type="body" sz="half" idx="2"/>
          </p:nvPr>
        </p:nvSpPr>
        <p:spPr>
          <a:xfrm>
            <a:off x="4734630" y="4133088"/>
            <a:ext cx="3300573" cy="1519561"/>
          </a:xfrm>
        </p:spPr>
        <p:txBody>
          <a:bodyPr>
            <a:normAutofit/>
          </a:bodyPr>
          <a:lstStyle>
            <a:lvl1pPr marL="0" indent="0">
              <a:buNone/>
              <a:defRPr sz="1600">
                <a:solidFill>
                  <a:srgbClr val="42424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EE30DAE6-7053-4092-AC7A-A11378D8EEA0}" type="datetimeFigureOut">
              <a:rPr lang="ru-RU" smtClean="0"/>
              <a:t>25.02.2015</a:t>
            </a:fld>
            <a:endParaRPr lang="ru-RU"/>
          </a:p>
        </p:txBody>
      </p:sp>
      <p:sp>
        <p:nvSpPr>
          <p:cNvPr id="6" name="Footer Placeholder 5"/>
          <p:cNvSpPr>
            <a:spLocks noGrp="1"/>
          </p:cNvSpPr>
          <p:nvPr>
            <p:ph type="ftr" sz="quarter" idx="11"/>
          </p:nvPr>
        </p:nvSpPr>
        <p:spPr>
          <a:xfrm>
            <a:off x="4641448" y="5724835"/>
            <a:ext cx="3493664" cy="365125"/>
          </a:xfrm>
        </p:spPr>
        <p:txBody>
          <a:bodyPr>
            <a:normAutofit/>
          </a:bodyPr>
          <a:lstStyle/>
          <a:p>
            <a:endParaRPr lang="ru-RU"/>
          </a:p>
        </p:txBody>
      </p:sp>
      <p:sp>
        <p:nvSpPr>
          <p:cNvPr id="7" name="Slide Number Placeholder 6"/>
          <p:cNvSpPr>
            <a:spLocks noGrp="1"/>
          </p:cNvSpPr>
          <p:nvPr>
            <p:ph type="sldNum" sz="quarter" idx="12"/>
          </p:nvPr>
        </p:nvSpPr>
        <p:spPr/>
        <p:txBody>
          <a:bodyPr/>
          <a:lstStyle/>
          <a:p>
            <a:fld id="{504DC3B9-0603-4970-91A8-4BC9ACC8FD22}" type="slidenum">
              <a:rPr lang="ru-RU" smtClean="0"/>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grpSp>
        <p:nvGrpSpPr>
          <p:cNvPr id="42" name="Group 41"/>
          <p:cNvGrpSpPr/>
          <p:nvPr/>
        </p:nvGrpSpPr>
        <p:grpSpPr>
          <a:xfrm>
            <a:off x="-304800" y="0"/>
            <a:ext cx="9932332" cy="6858000"/>
            <a:chOff x="-382404" y="0"/>
            <a:chExt cx="9932332" cy="6858000"/>
          </a:xfrm>
        </p:grpSpPr>
        <p:grpSp>
          <p:nvGrpSpPr>
            <p:cNvPr id="43" name="Group 44"/>
            <p:cNvGrpSpPr/>
            <p:nvPr/>
          </p:nvGrpSpPr>
          <p:grpSpPr>
            <a:xfrm>
              <a:off x="0" y="0"/>
              <a:ext cx="9144000" cy="6858000"/>
              <a:chOff x="0" y="0"/>
              <a:chExt cx="9144000" cy="6858000"/>
            </a:xfrm>
          </p:grpSpPr>
          <p:grpSp>
            <p:nvGrpSpPr>
              <p:cNvPr id="101" name="Group 4"/>
              <p:cNvGrpSpPr/>
              <p:nvPr/>
            </p:nvGrpSpPr>
            <p:grpSpPr>
              <a:xfrm>
                <a:off x="0" y="0"/>
                <a:ext cx="2514600" cy="6858000"/>
                <a:chOff x="0" y="0"/>
                <a:chExt cx="2514600" cy="6858000"/>
              </a:xfrm>
            </p:grpSpPr>
            <p:sp>
              <p:nvSpPr>
                <p:cNvPr id="113" name="Rectangle 112"/>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4" name="Rectangle 2"/>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5" name="Rectangle 3"/>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02" name="Group 5"/>
              <p:cNvGrpSpPr/>
              <p:nvPr/>
            </p:nvGrpSpPr>
            <p:grpSpPr>
              <a:xfrm>
                <a:off x="422910" y="0"/>
                <a:ext cx="2514600" cy="6858000"/>
                <a:chOff x="0" y="0"/>
                <a:chExt cx="2514600" cy="6858000"/>
              </a:xfrm>
            </p:grpSpPr>
            <p:sp>
              <p:nvSpPr>
                <p:cNvPr id="110" name="Rectangle 109"/>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1" name="Rectangle 110"/>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2" name="Rectangle 111"/>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03" name="Group 9"/>
              <p:cNvGrpSpPr/>
              <p:nvPr/>
            </p:nvGrpSpPr>
            <p:grpSpPr>
              <a:xfrm rot="10800000">
                <a:off x="6629400" y="0"/>
                <a:ext cx="2514600" cy="6858000"/>
                <a:chOff x="0" y="0"/>
                <a:chExt cx="2514600" cy="6858000"/>
              </a:xfrm>
            </p:grpSpPr>
            <p:sp>
              <p:nvSpPr>
                <p:cNvPr id="107" name="Rectangle 106"/>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8" name="Rectangle 107"/>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9" name="Rectangle 108"/>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04" name="Rectangle 103"/>
              <p:cNvSpPr/>
              <p:nvPr/>
            </p:nvSpPr>
            <p:spPr>
              <a:xfrm>
                <a:off x="3810000" y="0"/>
                <a:ext cx="28194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5" name="Rectangle 104"/>
              <p:cNvSpPr/>
              <p:nvPr/>
            </p:nvSpPr>
            <p:spPr>
              <a:xfrm>
                <a:off x="289560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6" name="Rectangle 105"/>
              <p:cNvSpPr/>
              <p:nvPr/>
            </p:nvSpPr>
            <p:spPr>
              <a:xfrm>
                <a:off x="31242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4" name="Freeform 43"/>
            <p:cNvSpPr/>
            <p:nvPr/>
          </p:nvSpPr>
          <p:spPr>
            <a:xfrm>
              <a:off x="-11875" y="5035138"/>
              <a:ext cx="9144000" cy="1175655"/>
            </a:xfrm>
            <a:custGeom>
              <a:avLst/>
              <a:gdLst>
                <a:gd name="connsiteX0" fmla="*/ 0 w 9144000"/>
                <a:gd name="connsiteY0" fmla="*/ 1116280 h 1175656"/>
                <a:gd name="connsiteX1" fmla="*/ 1674420 w 9144000"/>
                <a:gd name="connsiteY1" fmla="*/ 1163781 h 1175656"/>
                <a:gd name="connsiteX2" fmla="*/ 4120737 w 9144000"/>
                <a:gd name="connsiteY2" fmla="*/ 1045028 h 1175656"/>
                <a:gd name="connsiteX3" fmla="*/ 7172696 w 9144000"/>
                <a:gd name="connsiteY3" fmla="*/ 605641 h 1175656"/>
                <a:gd name="connsiteX4" fmla="*/ 9144000 w 9144000"/>
                <a:gd name="connsiteY4" fmla="*/ 0 h 1175656"/>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116279 h 1175655"/>
                <a:gd name="connsiteX1" fmla="*/ 1674420 w 9144000"/>
                <a:gd name="connsiteY1" fmla="*/ 1163780 h 1175655"/>
                <a:gd name="connsiteX2" fmla="*/ 4120737 w 9144000"/>
                <a:gd name="connsiteY2" fmla="*/ 1045027 h 1175655"/>
                <a:gd name="connsiteX3" fmla="*/ 7172696 w 9144000"/>
                <a:gd name="connsiteY3" fmla="*/ 605640 h 1175655"/>
                <a:gd name="connsiteX4" fmla="*/ 9144000 w 9144000"/>
                <a:gd name="connsiteY4" fmla="*/ 0 h 11756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1175655">
                  <a:moveTo>
                    <a:pt x="0" y="1116279"/>
                  </a:moveTo>
                  <a:cubicBezTo>
                    <a:pt x="493815" y="1145967"/>
                    <a:pt x="987631" y="1175655"/>
                    <a:pt x="1674420" y="1163780"/>
                  </a:cubicBezTo>
                  <a:cubicBezTo>
                    <a:pt x="2361209" y="1151905"/>
                    <a:pt x="3204358" y="1138050"/>
                    <a:pt x="4120737" y="1045027"/>
                  </a:cubicBezTo>
                  <a:cubicBezTo>
                    <a:pt x="5037116" y="952004"/>
                    <a:pt x="6335486" y="779811"/>
                    <a:pt x="7172696" y="605640"/>
                  </a:cubicBezTo>
                  <a:cubicBezTo>
                    <a:pt x="8009907" y="431469"/>
                    <a:pt x="8866910" y="154379"/>
                    <a:pt x="9144000" y="0"/>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5" name="Freeform 44"/>
            <p:cNvSpPr/>
            <p:nvPr/>
          </p:nvSpPr>
          <p:spPr>
            <a:xfrm>
              <a:off x="-11875" y="3467595"/>
              <a:ext cx="9144000" cy="890650"/>
            </a:xfrm>
            <a:custGeom>
              <a:avLst/>
              <a:gdLst>
                <a:gd name="connsiteX0" fmla="*/ 0 w 9144000"/>
                <a:gd name="connsiteY0" fmla="*/ 890650 h 890650"/>
                <a:gd name="connsiteX1" fmla="*/ 1045028 w 9144000"/>
                <a:gd name="connsiteY1" fmla="*/ 475013 h 890650"/>
                <a:gd name="connsiteX2" fmla="*/ 3111335 w 9144000"/>
                <a:gd name="connsiteY2" fmla="*/ 71252 h 890650"/>
                <a:gd name="connsiteX3" fmla="*/ 5913911 w 9144000"/>
                <a:gd name="connsiteY3" fmla="*/ 71252 h 890650"/>
                <a:gd name="connsiteX4" fmla="*/ 9144000 w 9144000"/>
                <a:gd name="connsiteY4" fmla="*/ 498764 h 890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890650">
                  <a:moveTo>
                    <a:pt x="0" y="890650"/>
                  </a:moveTo>
                  <a:cubicBezTo>
                    <a:pt x="263236" y="751114"/>
                    <a:pt x="526472" y="611579"/>
                    <a:pt x="1045028" y="475013"/>
                  </a:cubicBezTo>
                  <a:cubicBezTo>
                    <a:pt x="1563584" y="338447"/>
                    <a:pt x="2299855" y="138545"/>
                    <a:pt x="3111335" y="71252"/>
                  </a:cubicBezTo>
                  <a:cubicBezTo>
                    <a:pt x="3922815" y="3959"/>
                    <a:pt x="4908467" y="0"/>
                    <a:pt x="5913911" y="71252"/>
                  </a:cubicBezTo>
                  <a:cubicBezTo>
                    <a:pt x="6919355" y="142504"/>
                    <a:pt x="8595756" y="427512"/>
                    <a:pt x="9144000" y="498764"/>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6" name="Freeform 45"/>
            <p:cNvSpPr/>
            <p:nvPr/>
          </p:nvSpPr>
          <p:spPr>
            <a:xfrm>
              <a:off x="-23751" y="5640779"/>
              <a:ext cx="3004457" cy="1211283"/>
            </a:xfrm>
            <a:custGeom>
              <a:avLst/>
              <a:gdLst>
                <a:gd name="connsiteX0" fmla="*/ 0 w 3004457"/>
                <a:gd name="connsiteY0" fmla="*/ 0 h 1211283"/>
                <a:gd name="connsiteX1" fmla="*/ 3004457 w 3004457"/>
                <a:gd name="connsiteY1" fmla="*/ 1211283 h 1211283"/>
              </a:gdLst>
              <a:ahLst/>
              <a:cxnLst>
                <a:cxn ang="0">
                  <a:pos x="connsiteX0" y="connsiteY0"/>
                </a:cxn>
                <a:cxn ang="0">
                  <a:pos x="connsiteX1" y="connsiteY1"/>
                </a:cxn>
              </a:cxnLst>
              <a:rect l="l" t="t" r="r" b="b"/>
              <a:pathLst>
                <a:path w="3004457" h="1211283">
                  <a:moveTo>
                    <a:pt x="0" y="0"/>
                  </a:moveTo>
                  <a:cubicBezTo>
                    <a:pt x="1103415" y="501732"/>
                    <a:pt x="2206831" y="1003465"/>
                    <a:pt x="3004457" y="1211283"/>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7" name="Freeform 46"/>
            <p:cNvSpPr/>
            <p:nvPr/>
          </p:nvSpPr>
          <p:spPr>
            <a:xfrm>
              <a:off x="-11875" y="5284519"/>
              <a:ext cx="9144000" cy="1478478"/>
            </a:xfrm>
            <a:custGeom>
              <a:avLst/>
              <a:gdLst>
                <a:gd name="connsiteX0" fmla="*/ 0 w 9144000"/>
                <a:gd name="connsiteY0" fmla="*/ 0 h 1478478"/>
                <a:gd name="connsiteX1" fmla="*/ 1104405 w 9144000"/>
                <a:gd name="connsiteY1" fmla="*/ 344385 h 1478478"/>
                <a:gd name="connsiteX2" fmla="*/ 3194462 w 9144000"/>
                <a:gd name="connsiteY2" fmla="*/ 866899 h 1478478"/>
                <a:gd name="connsiteX3" fmla="*/ 5676405 w 9144000"/>
                <a:gd name="connsiteY3" fmla="*/ 1282536 h 1478478"/>
                <a:gd name="connsiteX4" fmla="*/ 7730836 w 9144000"/>
                <a:gd name="connsiteY4" fmla="*/ 1448790 h 1478478"/>
                <a:gd name="connsiteX5" fmla="*/ 8573984 w 9144000"/>
                <a:gd name="connsiteY5" fmla="*/ 1460665 h 1478478"/>
                <a:gd name="connsiteX6" fmla="*/ 9144000 w 9144000"/>
                <a:gd name="connsiteY6" fmla="*/ 1425039 h 1478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1478478">
                  <a:moveTo>
                    <a:pt x="0" y="0"/>
                  </a:moveTo>
                  <a:cubicBezTo>
                    <a:pt x="285997" y="99951"/>
                    <a:pt x="571995" y="199902"/>
                    <a:pt x="1104405" y="344385"/>
                  </a:cubicBezTo>
                  <a:cubicBezTo>
                    <a:pt x="1636815" y="488868"/>
                    <a:pt x="2432462" y="710541"/>
                    <a:pt x="3194462" y="866899"/>
                  </a:cubicBezTo>
                  <a:cubicBezTo>
                    <a:pt x="3956462" y="1023258"/>
                    <a:pt x="4920343" y="1185554"/>
                    <a:pt x="5676405" y="1282536"/>
                  </a:cubicBezTo>
                  <a:cubicBezTo>
                    <a:pt x="6432467" y="1379518"/>
                    <a:pt x="7247906" y="1419102"/>
                    <a:pt x="7730836" y="1448790"/>
                  </a:cubicBezTo>
                  <a:cubicBezTo>
                    <a:pt x="8213766" y="1478478"/>
                    <a:pt x="8338457" y="1464623"/>
                    <a:pt x="8573984" y="1460665"/>
                  </a:cubicBezTo>
                  <a:cubicBezTo>
                    <a:pt x="8809511" y="1456707"/>
                    <a:pt x="8976755" y="1440873"/>
                    <a:pt x="9144000" y="1425039"/>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9" name="Freeform 48"/>
            <p:cNvSpPr/>
            <p:nvPr/>
          </p:nvSpPr>
          <p:spPr>
            <a:xfrm>
              <a:off x="2137558" y="5132120"/>
              <a:ext cx="6982691" cy="1719942"/>
            </a:xfrm>
            <a:custGeom>
              <a:avLst/>
              <a:gdLst>
                <a:gd name="connsiteX0" fmla="*/ 0 w 6982691"/>
                <a:gd name="connsiteY0" fmla="*/ 1719942 h 1719942"/>
                <a:gd name="connsiteX1" fmla="*/ 546265 w 6982691"/>
                <a:gd name="connsiteY1" fmla="*/ 1185553 h 1719942"/>
                <a:gd name="connsiteX2" fmla="*/ 1330037 w 6982691"/>
                <a:gd name="connsiteY2" fmla="*/ 710540 h 1719942"/>
                <a:gd name="connsiteX3" fmla="*/ 2078182 w 6982691"/>
                <a:gd name="connsiteY3" fmla="*/ 437407 h 1719942"/>
                <a:gd name="connsiteX4" fmla="*/ 3348842 w 6982691"/>
                <a:gd name="connsiteY4" fmla="*/ 152399 h 1719942"/>
                <a:gd name="connsiteX5" fmla="*/ 4001985 w 6982691"/>
                <a:gd name="connsiteY5" fmla="*/ 69272 h 1719942"/>
                <a:gd name="connsiteX6" fmla="*/ 5047013 w 6982691"/>
                <a:gd name="connsiteY6" fmla="*/ 9896 h 1719942"/>
                <a:gd name="connsiteX7" fmla="*/ 5890161 w 6982691"/>
                <a:gd name="connsiteY7" fmla="*/ 9896 h 1719942"/>
                <a:gd name="connsiteX8" fmla="*/ 6495803 w 6982691"/>
                <a:gd name="connsiteY8" fmla="*/ 9896 h 1719942"/>
                <a:gd name="connsiteX9" fmla="*/ 6899564 w 6982691"/>
                <a:gd name="connsiteY9" fmla="*/ 33646 h 1719942"/>
                <a:gd name="connsiteX10" fmla="*/ 6982691 w 6982691"/>
                <a:gd name="connsiteY10" fmla="*/ 45522 h 1719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982691" h="1719942">
                  <a:moveTo>
                    <a:pt x="0" y="1719942"/>
                  </a:moveTo>
                  <a:cubicBezTo>
                    <a:pt x="162296" y="1536864"/>
                    <a:pt x="324592" y="1353787"/>
                    <a:pt x="546265" y="1185553"/>
                  </a:cubicBezTo>
                  <a:cubicBezTo>
                    <a:pt x="767938" y="1017319"/>
                    <a:pt x="1074718" y="835231"/>
                    <a:pt x="1330037" y="710540"/>
                  </a:cubicBezTo>
                  <a:cubicBezTo>
                    <a:pt x="1585356" y="585849"/>
                    <a:pt x="1741715" y="530430"/>
                    <a:pt x="2078182" y="437407"/>
                  </a:cubicBezTo>
                  <a:cubicBezTo>
                    <a:pt x="2414649" y="344384"/>
                    <a:pt x="3028208" y="213755"/>
                    <a:pt x="3348842" y="152399"/>
                  </a:cubicBezTo>
                  <a:cubicBezTo>
                    <a:pt x="3669476" y="91043"/>
                    <a:pt x="3718957" y="93022"/>
                    <a:pt x="4001985" y="69272"/>
                  </a:cubicBezTo>
                  <a:cubicBezTo>
                    <a:pt x="4285013" y="45522"/>
                    <a:pt x="4732317" y="19792"/>
                    <a:pt x="5047013" y="9896"/>
                  </a:cubicBezTo>
                  <a:cubicBezTo>
                    <a:pt x="5361709" y="0"/>
                    <a:pt x="5890161" y="9896"/>
                    <a:pt x="5890161" y="9896"/>
                  </a:cubicBezTo>
                  <a:lnTo>
                    <a:pt x="6495803" y="9896"/>
                  </a:lnTo>
                  <a:cubicBezTo>
                    <a:pt x="6664037" y="13854"/>
                    <a:pt x="6818416" y="27708"/>
                    <a:pt x="6899564" y="33646"/>
                  </a:cubicBezTo>
                  <a:cubicBezTo>
                    <a:pt x="6980712" y="39584"/>
                    <a:pt x="6953003" y="37605"/>
                    <a:pt x="6982691" y="45522"/>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0" name="Hexagon 49"/>
            <p:cNvSpPr/>
            <p:nvPr/>
          </p:nvSpPr>
          <p:spPr>
            <a:xfrm rot="1800000">
              <a:off x="2996165" y="2859252"/>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 name="Hexagon 50"/>
            <p:cNvSpPr/>
            <p:nvPr/>
          </p:nvSpPr>
          <p:spPr>
            <a:xfrm rot="1800000">
              <a:off x="3720065" y="4126078"/>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Hexagon 51"/>
            <p:cNvSpPr/>
            <p:nvPr/>
          </p:nvSpPr>
          <p:spPr>
            <a:xfrm rot="1800000">
              <a:off x="3729591" y="1592427"/>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Hexagon 52"/>
            <p:cNvSpPr/>
            <p:nvPr/>
          </p:nvSpPr>
          <p:spPr>
            <a:xfrm rot="1800000">
              <a:off x="2977115" y="325603"/>
              <a:ext cx="1601400" cy="1388236"/>
            </a:xfrm>
            <a:prstGeom prst="hexagon">
              <a:avLst>
                <a:gd name="adj" fmla="val 28544"/>
                <a:gd name="vf" fmla="val 115470"/>
              </a:avLst>
            </a:prstGeom>
            <a:solidFill>
              <a:schemeClr val="bg1">
                <a:alpha val="4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Hexagon 53"/>
            <p:cNvSpPr/>
            <p:nvPr/>
          </p:nvSpPr>
          <p:spPr>
            <a:xfrm rot="1800000">
              <a:off x="4463014" y="5383378"/>
              <a:ext cx="1601400" cy="1388236"/>
            </a:xfrm>
            <a:prstGeom prst="hexagon">
              <a:avLst>
                <a:gd name="adj" fmla="val 28544"/>
                <a:gd name="vf" fmla="val 115470"/>
              </a:avLst>
            </a:prstGeom>
            <a:solidFill>
              <a:schemeClr val="bg1">
                <a:alpha val="6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Freeform 54"/>
            <p:cNvSpPr/>
            <p:nvPr/>
          </p:nvSpPr>
          <p:spPr>
            <a:xfrm rot="1800000">
              <a:off x="-382404" y="4201528"/>
              <a:ext cx="1261499"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56357 w 1261499"/>
                <a:gd name="connsiteY5" fmla="*/ 1388236 h 1388236"/>
                <a:gd name="connsiteX6" fmla="*/ 0 w 1261499"/>
                <a:gd name="connsiteY6" fmla="*/ 10509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744578 w 1261499"/>
                <a:gd name="connsiteY5" fmla="*/ 1387893 h 1388236"/>
                <a:gd name="connsiteX6" fmla="*/ 0 w 1261499"/>
                <a:gd name="connsiteY6" fmla="*/ 10509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61499" h="1388236">
                  <a:moveTo>
                    <a:pt x="0" y="105098"/>
                  </a:moveTo>
                  <a:lnTo>
                    <a:pt x="56357" y="0"/>
                  </a:lnTo>
                  <a:lnTo>
                    <a:pt x="865241" y="0"/>
                  </a:lnTo>
                  <a:lnTo>
                    <a:pt x="1261499" y="694118"/>
                  </a:lnTo>
                  <a:lnTo>
                    <a:pt x="865241" y="1388236"/>
                  </a:lnTo>
                  <a:lnTo>
                    <a:pt x="744578" y="1387893"/>
                  </a:lnTo>
                  <a:lnTo>
                    <a:pt x="0" y="105098"/>
                  </a:lnTo>
                  <a:close/>
                </a:path>
              </a:pathLst>
            </a:cu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Hexagon 55"/>
            <p:cNvSpPr/>
            <p:nvPr/>
          </p:nvSpPr>
          <p:spPr>
            <a:xfrm rot="1800000">
              <a:off x="24365" y="540242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Hexagon 56"/>
            <p:cNvSpPr/>
            <p:nvPr/>
          </p:nvSpPr>
          <p:spPr>
            <a:xfrm rot="1800000">
              <a:off x="52941" y="284972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Hexagon 57"/>
            <p:cNvSpPr/>
            <p:nvPr/>
          </p:nvSpPr>
          <p:spPr>
            <a:xfrm rot="1800000">
              <a:off x="776840" y="4126077"/>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Hexagon 58"/>
            <p:cNvSpPr/>
            <p:nvPr/>
          </p:nvSpPr>
          <p:spPr>
            <a:xfrm rot="1800000">
              <a:off x="1510265" y="54119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Hexagon 59"/>
            <p:cNvSpPr/>
            <p:nvPr/>
          </p:nvSpPr>
          <p:spPr>
            <a:xfrm rot="1800000">
              <a:off x="1529316" y="2859252"/>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5" name="Hexagon 94"/>
            <p:cNvSpPr/>
            <p:nvPr/>
          </p:nvSpPr>
          <p:spPr>
            <a:xfrm rot="1800000">
              <a:off x="795890" y="15638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6" name="Hexagon 95"/>
            <p:cNvSpPr/>
            <p:nvPr/>
          </p:nvSpPr>
          <p:spPr>
            <a:xfrm rot="1800000">
              <a:off x="6806166" y="4145128"/>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7" name="Hexagon 96"/>
            <p:cNvSpPr/>
            <p:nvPr/>
          </p:nvSpPr>
          <p:spPr>
            <a:xfrm rot="1800000">
              <a:off x="7549116" y="542147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8" name="Hexagon 97"/>
            <p:cNvSpPr/>
            <p:nvPr/>
          </p:nvSpPr>
          <p:spPr>
            <a:xfrm rot="1800000">
              <a:off x="7549117" y="286877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9" name="Freeform 98"/>
            <p:cNvSpPr/>
            <p:nvPr/>
          </p:nvSpPr>
          <p:spPr>
            <a:xfrm rot="1800000">
              <a:off x="8306521" y="4055629"/>
              <a:ext cx="1243407"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118 h 1388236"/>
                <a:gd name="connsiteX1" fmla="*/ 396258 w 1601400"/>
                <a:gd name="connsiteY1" fmla="*/ 0 h 1388236"/>
                <a:gd name="connsiteX2" fmla="*/ 474029 w 1601400"/>
                <a:gd name="connsiteY2" fmla="*/ 4016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43407"/>
                <a:gd name="connsiteY0" fmla="*/ 694118 h 1388236"/>
                <a:gd name="connsiteX1" fmla="*/ 396258 w 1243407"/>
                <a:gd name="connsiteY1" fmla="*/ 0 h 1388236"/>
                <a:gd name="connsiteX2" fmla="*/ 474029 w 1243407"/>
                <a:gd name="connsiteY2" fmla="*/ 4016 h 1388236"/>
                <a:gd name="connsiteX3" fmla="*/ 1243407 w 1243407"/>
                <a:gd name="connsiteY3" fmla="*/ 1325983 h 1388236"/>
                <a:gd name="connsiteX4" fmla="*/ 1205142 w 1243407"/>
                <a:gd name="connsiteY4" fmla="*/ 1388236 h 1388236"/>
                <a:gd name="connsiteX5" fmla="*/ 396258 w 1243407"/>
                <a:gd name="connsiteY5" fmla="*/ 1388236 h 1388236"/>
                <a:gd name="connsiteX6" fmla="*/ 0 w 1243407"/>
                <a:gd name="connsiteY6" fmla="*/ 69411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3407" h="1388236">
                  <a:moveTo>
                    <a:pt x="0" y="694118"/>
                  </a:moveTo>
                  <a:lnTo>
                    <a:pt x="396258" y="0"/>
                  </a:lnTo>
                  <a:lnTo>
                    <a:pt x="474029" y="4016"/>
                  </a:lnTo>
                  <a:lnTo>
                    <a:pt x="1243407" y="1325983"/>
                  </a:lnTo>
                  <a:lnTo>
                    <a:pt x="1205142" y="1388236"/>
                  </a:lnTo>
                  <a:lnTo>
                    <a:pt x="396258" y="1388236"/>
                  </a:lnTo>
                  <a:lnTo>
                    <a:pt x="0" y="694118"/>
                  </a:lnTo>
                  <a:close/>
                </a:path>
              </a:pathLst>
            </a:custGeom>
            <a:solidFill>
              <a:schemeClr val="bg1">
                <a:alpha val="4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0" name="Freeform 99"/>
            <p:cNvSpPr/>
            <p:nvPr/>
          </p:nvSpPr>
          <p:spPr>
            <a:xfrm rot="1800000">
              <a:off x="8306771" y="1511524"/>
              <a:ext cx="1241871" cy="1388822"/>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704 h 1388822"/>
                <a:gd name="connsiteX1" fmla="*/ 396258 w 1601400"/>
                <a:gd name="connsiteY1" fmla="*/ 586 h 1388822"/>
                <a:gd name="connsiteX2" fmla="*/ 482002 w 1601400"/>
                <a:gd name="connsiteY2" fmla="*/ 0 h 1388822"/>
                <a:gd name="connsiteX3" fmla="*/ 1601400 w 1601400"/>
                <a:gd name="connsiteY3" fmla="*/ 694704 h 1388822"/>
                <a:gd name="connsiteX4" fmla="*/ 1205142 w 1601400"/>
                <a:gd name="connsiteY4" fmla="*/ 1388822 h 1388822"/>
                <a:gd name="connsiteX5" fmla="*/ 396258 w 1601400"/>
                <a:gd name="connsiteY5" fmla="*/ 1388822 h 1388822"/>
                <a:gd name="connsiteX6" fmla="*/ 0 w 1601400"/>
                <a:gd name="connsiteY6" fmla="*/ 694704 h 1388822"/>
                <a:gd name="connsiteX0" fmla="*/ 0 w 1241871"/>
                <a:gd name="connsiteY0" fmla="*/ 694704 h 1388822"/>
                <a:gd name="connsiteX1" fmla="*/ 396258 w 1241871"/>
                <a:gd name="connsiteY1" fmla="*/ 586 h 1388822"/>
                <a:gd name="connsiteX2" fmla="*/ 482002 w 1241871"/>
                <a:gd name="connsiteY2" fmla="*/ 0 h 1388822"/>
                <a:gd name="connsiteX3" fmla="*/ 1241871 w 1241871"/>
                <a:gd name="connsiteY3" fmla="*/ 1323912 h 1388822"/>
                <a:gd name="connsiteX4" fmla="*/ 1205142 w 1241871"/>
                <a:gd name="connsiteY4" fmla="*/ 1388822 h 1388822"/>
                <a:gd name="connsiteX5" fmla="*/ 396258 w 1241871"/>
                <a:gd name="connsiteY5" fmla="*/ 1388822 h 1388822"/>
                <a:gd name="connsiteX6" fmla="*/ 0 w 1241871"/>
                <a:gd name="connsiteY6" fmla="*/ 694704 h 1388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1871" h="1388822">
                  <a:moveTo>
                    <a:pt x="0" y="694704"/>
                  </a:moveTo>
                  <a:lnTo>
                    <a:pt x="396258" y="586"/>
                  </a:lnTo>
                  <a:lnTo>
                    <a:pt x="482002" y="0"/>
                  </a:lnTo>
                  <a:lnTo>
                    <a:pt x="1241871" y="1323912"/>
                  </a:lnTo>
                  <a:lnTo>
                    <a:pt x="1205142" y="1388822"/>
                  </a:lnTo>
                  <a:lnTo>
                    <a:pt x="396258" y="1388822"/>
                  </a:lnTo>
                  <a:lnTo>
                    <a:pt x="0" y="694704"/>
                  </a:lnTo>
                  <a:close/>
                </a:path>
              </a:pathLst>
            </a:cu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66" name="Rectangle 65"/>
          <p:cNvSpPr/>
          <p:nvPr/>
        </p:nvSpPr>
        <p:spPr>
          <a:xfrm>
            <a:off x="457200" y="333487"/>
            <a:ext cx="8229600" cy="6185647"/>
          </a:xfrm>
          <a:prstGeom prst="rect">
            <a:avLst/>
          </a:prstGeom>
          <a:solidFill>
            <a:schemeClr val="bg1"/>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0" name="Rectangle 69"/>
          <p:cNvSpPr/>
          <p:nvPr/>
        </p:nvSpPr>
        <p:spPr>
          <a:xfrm>
            <a:off x="4561242" y="-21511"/>
            <a:ext cx="3679116" cy="699244"/>
          </a:xfrm>
          <a:prstGeom prst="rect">
            <a:avLst/>
          </a:prstGeom>
          <a:solidFill>
            <a:srgbClr val="F5F5F5"/>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1" name="Rectangle 70"/>
          <p:cNvSpPr/>
          <p:nvPr/>
        </p:nvSpPr>
        <p:spPr>
          <a:xfrm>
            <a:off x="4649096" y="-21510"/>
            <a:ext cx="3505200" cy="62393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1043490" y="1027664"/>
            <a:ext cx="7024744" cy="1143000"/>
          </a:xfrm>
          <a:prstGeom prst="rect">
            <a:avLst/>
          </a:prstGeom>
        </p:spPr>
        <p:txBody>
          <a:bodyPr vert="horz" lIns="91440" tIns="45720" rIns="91440" bIns="45720" rtlCol="0" anchor="b">
            <a:normAutofit/>
          </a:bodyPr>
          <a:lstStyle/>
          <a:p>
            <a:r>
              <a:rPr lang="ru-RU" smtClean="0"/>
              <a:t>Образец заголовка</a:t>
            </a:r>
            <a:endParaRPr lang="en-US" dirty="0"/>
          </a:p>
        </p:txBody>
      </p:sp>
      <p:sp>
        <p:nvSpPr>
          <p:cNvPr id="3" name="Text Placeholder 2"/>
          <p:cNvSpPr>
            <a:spLocks noGrp="1"/>
          </p:cNvSpPr>
          <p:nvPr>
            <p:ph type="body" idx="1"/>
          </p:nvPr>
        </p:nvSpPr>
        <p:spPr>
          <a:xfrm>
            <a:off x="1043492" y="2323652"/>
            <a:ext cx="6777317" cy="3508977"/>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2"/>
          </p:nvPr>
        </p:nvSpPr>
        <p:spPr>
          <a:xfrm>
            <a:off x="5997388" y="224492"/>
            <a:ext cx="2133600" cy="365125"/>
          </a:xfrm>
          <a:prstGeom prst="rect">
            <a:avLst/>
          </a:prstGeom>
        </p:spPr>
        <p:txBody>
          <a:bodyPr vert="horz" lIns="91440" tIns="45720" rIns="91440" bIns="45720" rtlCol="0" anchor="ctr"/>
          <a:lstStyle>
            <a:lvl1pPr algn="r">
              <a:defRPr sz="1200">
                <a:solidFill>
                  <a:srgbClr val="FEFEFE"/>
                </a:solidFill>
              </a:defRPr>
            </a:lvl1pPr>
          </a:lstStyle>
          <a:p>
            <a:fld id="{EE30DAE6-7053-4092-AC7A-A11378D8EEA0}" type="datetimeFigureOut">
              <a:rPr lang="ru-RU" smtClean="0"/>
              <a:t>25.02.2015</a:t>
            </a:fld>
            <a:endParaRPr lang="ru-RU"/>
          </a:p>
        </p:txBody>
      </p:sp>
      <p:sp>
        <p:nvSpPr>
          <p:cNvPr id="5" name="Footer Placeholder 4"/>
          <p:cNvSpPr>
            <a:spLocks noGrp="1"/>
          </p:cNvSpPr>
          <p:nvPr>
            <p:ph type="ftr" sz="quarter" idx="3"/>
          </p:nvPr>
        </p:nvSpPr>
        <p:spPr>
          <a:xfrm>
            <a:off x="4641448" y="5852160"/>
            <a:ext cx="3502152" cy="365125"/>
          </a:xfrm>
          <a:prstGeom prst="rect">
            <a:avLst/>
          </a:prstGeom>
        </p:spPr>
        <p:txBody>
          <a:bodyPr vert="horz" lIns="91440" tIns="45720" rIns="91440" bIns="45720" rtlCol="0" anchor="ctr"/>
          <a:lstStyle>
            <a:lvl1pPr algn="r">
              <a:defRPr sz="1200">
                <a:solidFill>
                  <a:schemeClr val="accent1"/>
                </a:solidFill>
              </a:defRPr>
            </a:lvl1pPr>
          </a:lstStyle>
          <a:p>
            <a:endParaRPr lang="ru-RU"/>
          </a:p>
        </p:txBody>
      </p:sp>
      <p:sp>
        <p:nvSpPr>
          <p:cNvPr id="6" name="Slide Number Placeholder 5"/>
          <p:cNvSpPr>
            <a:spLocks noGrp="1"/>
          </p:cNvSpPr>
          <p:nvPr>
            <p:ph type="sldNum" sz="quarter" idx="4"/>
          </p:nvPr>
        </p:nvSpPr>
        <p:spPr>
          <a:xfrm>
            <a:off x="4649096" y="224491"/>
            <a:ext cx="1332156" cy="365125"/>
          </a:xfrm>
          <a:prstGeom prst="rect">
            <a:avLst/>
          </a:prstGeom>
        </p:spPr>
        <p:txBody>
          <a:bodyPr vert="horz" lIns="91440" tIns="45720" rIns="91440" bIns="45720" rtlCol="0" anchor="ctr"/>
          <a:lstStyle>
            <a:lvl1pPr algn="l">
              <a:defRPr sz="1200">
                <a:solidFill>
                  <a:srgbClr val="FEFEFE"/>
                </a:solidFill>
              </a:defRPr>
            </a:lvl1pPr>
          </a:lstStyle>
          <a:p>
            <a:fld id="{504DC3B9-0603-4970-91A8-4BC9ACC8FD22}" type="slidenum">
              <a:rPr lang="ru-RU" smtClean="0"/>
              <a:t>‹#›</a:t>
            </a:fld>
            <a:endParaRPr lang="ru-RU"/>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spcBef>
          <a:spcPct val="0"/>
        </a:spcBef>
        <a:buNone/>
        <a:defRPr sz="40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274320" algn="l" defTabSz="914400" rtl="0" eaLnBrk="1" latinLnBrk="0" hangingPunct="1">
        <a:spcBef>
          <a:spcPct val="20000"/>
        </a:spcBef>
        <a:buClr>
          <a:schemeClr val="accent1"/>
        </a:buClr>
        <a:buSzPct val="76000"/>
        <a:buFont typeface="Wingdings 2" pitchFamily="18" charset="2"/>
        <a:buChar char=""/>
        <a:defRPr sz="2400" kern="1200">
          <a:solidFill>
            <a:schemeClr val="tx2"/>
          </a:solidFill>
          <a:latin typeface="+mn-lt"/>
          <a:ea typeface="+mn-ea"/>
          <a:cs typeface="+mn-cs"/>
        </a:defRPr>
      </a:lvl1pPr>
      <a:lvl2pPr marL="640080" indent="-274320" algn="l" defTabSz="914400" rtl="0" eaLnBrk="1" latinLnBrk="0" hangingPunct="1">
        <a:spcBef>
          <a:spcPct val="20000"/>
        </a:spcBef>
        <a:buClr>
          <a:schemeClr val="accent1"/>
        </a:buClr>
        <a:buSzPct val="76000"/>
        <a:buFont typeface="Wingdings 2" pitchFamily="18" charset="2"/>
        <a:buChar char=""/>
        <a:defRPr sz="2200" kern="1200">
          <a:solidFill>
            <a:schemeClr val="tx2"/>
          </a:solidFill>
          <a:latin typeface="+mn-lt"/>
          <a:ea typeface="+mn-ea"/>
          <a:cs typeface="+mn-cs"/>
        </a:defRPr>
      </a:lvl2pPr>
      <a:lvl3pPr marL="914400" indent="-228600" algn="l" defTabSz="914400" rtl="0" eaLnBrk="1" latinLnBrk="0" hangingPunct="1">
        <a:spcBef>
          <a:spcPct val="20000"/>
        </a:spcBef>
        <a:buClr>
          <a:schemeClr val="accent1"/>
        </a:buClr>
        <a:buSzPct val="76000"/>
        <a:buFont typeface="Wingdings 2" pitchFamily="18" charset="2"/>
        <a:buChar char=""/>
        <a:defRPr sz="2000" kern="1200">
          <a:solidFill>
            <a:schemeClr val="tx2"/>
          </a:solidFill>
          <a:latin typeface="+mn-lt"/>
          <a:ea typeface="+mn-ea"/>
          <a:cs typeface="+mn-cs"/>
        </a:defRPr>
      </a:lvl3pPr>
      <a:lvl4pPr marL="1124712" indent="-228600" algn="l" defTabSz="914400" rtl="0" eaLnBrk="1" latinLnBrk="0" hangingPunct="1">
        <a:spcBef>
          <a:spcPct val="20000"/>
        </a:spcBef>
        <a:buClr>
          <a:schemeClr val="accent1"/>
        </a:buClr>
        <a:buSzPct val="76000"/>
        <a:buFont typeface="Wingdings 2" pitchFamily="18" charset="2"/>
        <a:buChar char=""/>
        <a:defRPr sz="1800" kern="1200">
          <a:solidFill>
            <a:schemeClr val="tx2"/>
          </a:solidFill>
          <a:latin typeface="+mn-lt"/>
          <a:ea typeface="+mn-ea"/>
          <a:cs typeface="+mn-cs"/>
        </a:defRPr>
      </a:lvl4pPr>
      <a:lvl5pPr marL="1325880" indent="-228600" algn="l" defTabSz="914400" rtl="0" eaLnBrk="1" latinLnBrk="0" hangingPunct="1">
        <a:spcBef>
          <a:spcPct val="20000"/>
        </a:spcBef>
        <a:buClr>
          <a:schemeClr val="accent1"/>
        </a:buClr>
        <a:buSzPct val="76000"/>
        <a:buFont typeface="Wingdings 2" pitchFamily="18" charset="2"/>
        <a:buChar char=""/>
        <a:defRPr sz="1600" kern="1200" baseline="0">
          <a:solidFill>
            <a:schemeClr val="tx2"/>
          </a:solidFill>
          <a:latin typeface="+mn-lt"/>
          <a:ea typeface="+mn-ea"/>
          <a:cs typeface="+mn-cs"/>
        </a:defRPr>
      </a:lvl5pPr>
      <a:lvl6pPr marL="1517904" indent="-228600" algn="l" defTabSz="914400" rtl="0" eaLnBrk="1" latinLnBrk="0" hangingPunct="1">
        <a:spcBef>
          <a:spcPct val="20000"/>
        </a:spcBef>
        <a:buClr>
          <a:schemeClr val="accent1"/>
        </a:buClr>
        <a:buSzPct val="76000"/>
        <a:buFont typeface="Wingdings 2" pitchFamily="18" charset="2"/>
        <a:buChar char=""/>
        <a:defRPr sz="1400" kern="1200">
          <a:solidFill>
            <a:schemeClr val="tx2"/>
          </a:solidFill>
          <a:latin typeface="+mn-lt"/>
          <a:ea typeface="+mn-ea"/>
          <a:cs typeface="+mn-cs"/>
        </a:defRPr>
      </a:lvl6pPr>
      <a:lvl7pPr marL="1719072" indent="-228600" algn="l" defTabSz="914400" rtl="0" eaLnBrk="1" latinLnBrk="0" hangingPunct="1">
        <a:spcBef>
          <a:spcPct val="20000"/>
        </a:spcBef>
        <a:buClr>
          <a:schemeClr val="accent1"/>
        </a:buClr>
        <a:buSzPct val="76000"/>
        <a:buFont typeface="Wingdings 2" pitchFamily="18" charset="2"/>
        <a:buChar char=""/>
        <a:defRPr sz="1400" kern="1200">
          <a:solidFill>
            <a:schemeClr val="tx2"/>
          </a:solidFill>
          <a:latin typeface="+mn-lt"/>
          <a:ea typeface="+mn-ea"/>
          <a:cs typeface="+mn-cs"/>
        </a:defRPr>
      </a:lvl7pPr>
      <a:lvl8pPr marL="1920240" indent="-228600" algn="l" defTabSz="914400" rtl="0" eaLnBrk="1" latinLnBrk="0" hangingPunct="1">
        <a:spcBef>
          <a:spcPct val="20000"/>
        </a:spcBef>
        <a:buClr>
          <a:schemeClr val="accent1"/>
        </a:buClr>
        <a:buSzPct val="76000"/>
        <a:buFont typeface="Wingdings 2" pitchFamily="18" charset="2"/>
        <a:buChar char=""/>
        <a:defRPr sz="1400" kern="1200">
          <a:solidFill>
            <a:schemeClr val="tx2"/>
          </a:solidFill>
          <a:latin typeface="+mn-lt"/>
          <a:ea typeface="+mn-ea"/>
          <a:cs typeface="+mn-cs"/>
        </a:defRPr>
      </a:lvl8pPr>
      <a:lvl9pPr marL="2121408" indent="-228600" algn="l" defTabSz="914400" rtl="0" eaLnBrk="1" latinLnBrk="0" hangingPunct="1">
        <a:spcBef>
          <a:spcPct val="20000"/>
        </a:spcBef>
        <a:buClr>
          <a:schemeClr val="accent1"/>
        </a:buClr>
        <a:buSzPct val="76000"/>
        <a:buFont typeface="Wingdings 2" pitchFamily="18" charset="2"/>
        <a:buChar char=""/>
        <a:defRPr sz="14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4.jpeg"/><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slideLayout" Target="../slideLayouts/slideLayout2.xml"/><Relationship Id="rId1" Type="http://schemas.openxmlformats.org/officeDocument/2006/relationships/vmlDrawing" Target="../drawings/vmlDrawing1.vml"/><Relationship Id="rId5" Type="http://schemas.openxmlformats.org/officeDocument/2006/relationships/image" Target="../media/image14.emf"/><Relationship Id="rId4" Type="http://schemas.openxmlformats.org/officeDocument/2006/relationships/oleObject" Target="../embeddings/Microsoft_Excel_97-2003_Worksheet1.xls"/></Relationships>
</file>

<file path=ppt/slides/_rels/slide1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hyperlink" Target="http://www.bus.gov.ru/" TargetMode="Externa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hyperlink" Target="http://www.bus.gov.ru/" TargetMode="Externa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chart" Target="../charts/chart2.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18.jpeg"/><Relationship Id="rId1" Type="http://schemas.openxmlformats.org/officeDocument/2006/relationships/slideLayout" Target="../slideLayouts/slideLayout2.xml"/><Relationship Id="rId4" Type="http://schemas.openxmlformats.org/officeDocument/2006/relationships/image" Target="../media/image19.jpeg"/></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4.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4572001" y="2276872"/>
            <a:ext cx="3672408" cy="3816424"/>
          </a:xfrm>
        </p:spPr>
        <p:txBody>
          <a:bodyPr>
            <a:noAutofit/>
          </a:bodyPr>
          <a:lstStyle/>
          <a:p>
            <a:pPr algn="ctr"/>
            <a:r>
              <a:rPr lang="ru-RU" sz="1850" dirty="0" smtClean="0">
                <a:solidFill>
                  <a:schemeClr val="tx1"/>
                </a:solidFill>
              </a:rPr>
              <a:t>Доклад </a:t>
            </a:r>
            <a:r>
              <a:rPr lang="ru-RU" sz="1850" dirty="0" smtClean="0">
                <a:solidFill>
                  <a:schemeClr val="tx1"/>
                </a:solidFill>
              </a:rPr>
              <a:t/>
            </a:r>
            <a:br>
              <a:rPr lang="ru-RU" sz="1850" dirty="0" smtClean="0">
                <a:solidFill>
                  <a:schemeClr val="tx1"/>
                </a:solidFill>
              </a:rPr>
            </a:br>
            <a:r>
              <a:rPr lang="ru-RU" sz="1850" dirty="0" smtClean="0">
                <a:solidFill>
                  <a:schemeClr val="tx1"/>
                </a:solidFill>
              </a:rPr>
              <a:t>о </a:t>
            </a:r>
            <a:r>
              <a:rPr lang="ru-RU" sz="1850" dirty="0">
                <a:solidFill>
                  <a:schemeClr val="tx1"/>
                </a:solidFill>
              </a:rPr>
              <a:t>результатах </a:t>
            </a:r>
            <a:r>
              <a:rPr lang="ru-RU" sz="1850" dirty="0" smtClean="0">
                <a:solidFill>
                  <a:schemeClr val="tx1"/>
                </a:solidFill>
              </a:rPr>
              <a:t>контрольных мероприятий отдела финансового контроля и аудита </a:t>
            </a:r>
            <a:r>
              <a:rPr lang="ru-RU" sz="1850" dirty="0" smtClean="0">
                <a:solidFill>
                  <a:schemeClr val="tx1"/>
                </a:solidFill>
              </a:rPr>
              <a:t>Департамента </a:t>
            </a:r>
            <a:r>
              <a:rPr lang="ru-RU" sz="1850" dirty="0">
                <a:solidFill>
                  <a:schemeClr val="tx1"/>
                </a:solidFill>
              </a:rPr>
              <a:t>здравоохранения Ханты-Мансийского автономного округа – Югры за январь-декабрь 2014 </a:t>
            </a:r>
            <a:r>
              <a:rPr lang="ru-RU" sz="1850" dirty="0" smtClean="0">
                <a:solidFill>
                  <a:schemeClr val="tx1"/>
                </a:solidFill>
              </a:rPr>
              <a:t>года</a:t>
            </a:r>
            <a:endParaRPr lang="ru-RU" sz="1850" dirty="0">
              <a:solidFill>
                <a:schemeClr val="tx1"/>
              </a:solidFill>
            </a:endParaRPr>
          </a:p>
        </p:txBody>
      </p:sp>
      <p:pic>
        <p:nvPicPr>
          <p:cNvPr id="1030" name="Picture 6" descr="C:\Users\timofeeva\Desktop\слайды\dz_hmao.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788024" y="263848"/>
            <a:ext cx="3312368" cy="1656184"/>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descr="C:\Users\timofeeva\Desktop\слайды\_MG_8794_converted.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464" y="1340768"/>
            <a:ext cx="4483596" cy="298906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08617774"/>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1835696" y="3356992"/>
            <a:ext cx="6777317" cy="3148937"/>
          </a:xfrm>
        </p:spPr>
        <p:txBody>
          <a:bodyPr>
            <a:normAutofit/>
          </a:bodyPr>
          <a:lstStyle/>
          <a:p>
            <a:pPr marL="68263" indent="287338" algn="just">
              <a:buNone/>
            </a:pPr>
            <a:r>
              <a:rPr lang="ru-RU" b="1" dirty="0"/>
              <a:t>Объем проверенных средств бюджета автономного округа </a:t>
            </a:r>
            <a:r>
              <a:rPr lang="ru-RU" b="1" dirty="0" smtClean="0"/>
              <a:t>составило </a:t>
            </a:r>
            <a:r>
              <a:rPr lang="ru-RU" b="1" dirty="0"/>
              <a:t>2 654 881,3 тыс. руб.</a:t>
            </a:r>
            <a:r>
              <a:rPr lang="ru-RU" dirty="0"/>
              <a:t> </a:t>
            </a:r>
            <a:endParaRPr lang="ru-RU" dirty="0" smtClean="0"/>
          </a:p>
          <a:p>
            <a:pPr marL="68263" indent="287338">
              <a:buNone/>
            </a:pPr>
            <a:endParaRPr lang="ru-RU" dirty="0"/>
          </a:p>
          <a:p>
            <a:pPr marL="68263" indent="287338">
              <a:buNone/>
            </a:pPr>
            <a:r>
              <a:rPr lang="ru-RU" dirty="0" smtClean="0"/>
              <a:t> </a:t>
            </a:r>
            <a:r>
              <a:rPr lang="ru-RU" dirty="0"/>
              <a:t>Доля охваченных проверками средств бюджета автономного округа составила 17,49 %.</a:t>
            </a:r>
          </a:p>
        </p:txBody>
      </p:sp>
      <p:pic>
        <p:nvPicPr>
          <p:cNvPr id="8194" name="Picture 2" descr="C:\Users\timofeeva\Desktop\слайды\cfc59764b400aa222b0cd50d3bf8a65d.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39552" y="387151"/>
            <a:ext cx="3960440" cy="2681809"/>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2" descr="C:\Users\timofeeva\Desktop\слайды\ads2.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148065" y="0"/>
            <a:ext cx="2487810" cy="5905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5566656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1"/>
          <p:cNvSpPr>
            <a:spLocks noGrp="1"/>
          </p:cNvSpPr>
          <p:nvPr>
            <p:ph type="title"/>
          </p:nvPr>
        </p:nvSpPr>
        <p:spPr>
          <a:xfrm>
            <a:off x="539552" y="1027664"/>
            <a:ext cx="8136904" cy="1143000"/>
          </a:xfrm>
        </p:spPr>
        <p:txBody>
          <a:bodyPr>
            <a:normAutofit fontScale="90000"/>
          </a:bodyPr>
          <a:lstStyle/>
          <a:p>
            <a:pPr algn="ctr"/>
            <a:r>
              <a:rPr lang="ru-RU" i="1" dirty="0"/>
              <a:t>3. Информация о результатах ведомственного </a:t>
            </a:r>
            <a:r>
              <a:rPr lang="ru-RU" i="1" dirty="0" smtClean="0"/>
              <a:t>контроля</a:t>
            </a:r>
            <a:endParaRPr lang="ru-RU" dirty="0"/>
          </a:p>
        </p:txBody>
      </p:sp>
      <p:pic>
        <p:nvPicPr>
          <p:cNvPr id="3074" name="Picture 2" descr="C:\Users\timofeeva\Desktop\слайды\finkontrol(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11760" y="2420888"/>
            <a:ext cx="4556528" cy="3252762"/>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2" descr="C:\Users\timofeeva\Desktop\слайды\ads2.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148065" y="0"/>
            <a:ext cx="2487810" cy="5905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82161501"/>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sz="quarter" idx="13"/>
          </p:nvPr>
        </p:nvSpPr>
        <p:spPr>
          <a:xfrm>
            <a:off x="467544" y="692696"/>
            <a:ext cx="7848872" cy="2304256"/>
          </a:xfrm>
        </p:spPr>
        <p:txBody>
          <a:bodyPr>
            <a:normAutofit/>
          </a:bodyPr>
          <a:lstStyle/>
          <a:p>
            <a:pPr marL="68263" indent="287338" algn="just">
              <a:buNone/>
            </a:pPr>
            <a:r>
              <a:rPr lang="ru-RU" b="1" dirty="0"/>
              <a:t>Общее количество проверок, в которых выявлены нарушения</a:t>
            </a:r>
            <a:r>
              <a:rPr lang="ru-RU" dirty="0"/>
              <a:t> на отчетную дату, составило </a:t>
            </a:r>
            <a:r>
              <a:rPr lang="ru-RU" b="1" dirty="0"/>
              <a:t>23 проверки</a:t>
            </a:r>
            <a:r>
              <a:rPr lang="ru-RU" dirty="0"/>
              <a:t> </a:t>
            </a:r>
            <a:r>
              <a:rPr lang="ru-RU" b="1" dirty="0"/>
              <a:t>на общую сумму средств бюджета, использованных с нарушениями 176 149,9 тыс. руб</a:t>
            </a:r>
            <a:r>
              <a:rPr lang="ru-RU" dirty="0" smtClean="0"/>
              <a:t>.</a:t>
            </a:r>
            <a:endParaRPr lang="ru-RU" dirty="0">
              <a:solidFill>
                <a:schemeClr val="tx1">
                  <a:lumMod val="95000"/>
                  <a:lumOff val="5000"/>
                </a:schemeClr>
              </a:solidFill>
              <a:cs typeface="Times New Roman" panose="02020603050405020304" pitchFamily="18" charset="0"/>
            </a:endParaRPr>
          </a:p>
          <a:p>
            <a:pPr marL="68263" indent="287338" algn="just">
              <a:buNone/>
            </a:pPr>
            <a:endParaRPr lang="ru-RU" dirty="0"/>
          </a:p>
        </p:txBody>
      </p:sp>
      <p:pic>
        <p:nvPicPr>
          <p:cNvPr id="4" name="Picture 2" descr="C:\Users\timofeeva\Desktop\слайды\ads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148065" y="0"/>
            <a:ext cx="2487810" cy="590550"/>
          </a:xfrm>
          <a:prstGeom prst="rect">
            <a:avLst/>
          </a:prstGeom>
          <a:noFill/>
          <a:extLst>
            <a:ext uri="{909E8E84-426E-40DD-AFC4-6F175D3DCCD1}">
              <a14:hiddenFill xmlns:a14="http://schemas.microsoft.com/office/drawing/2010/main">
                <a:solidFill>
                  <a:srgbClr val="FFFFFF"/>
                </a:solidFill>
              </a14:hiddenFill>
            </a:ext>
          </a:extLst>
        </p:spPr>
      </p:pic>
      <p:pic>
        <p:nvPicPr>
          <p:cNvPr id="5122" name="Picture 2" descr="C:\Users\timofeeva\Desktop\слайды\assets_images_img2059633_png_deab20101419347e343fe60c4e1a0fab.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72000" y="3426534"/>
            <a:ext cx="3924684" cy="294351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87923639"/>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timofeeva\Desktop\слайды\ads2.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148065" y="0"/>
            <a:ext cx="2487810" cy="590550"/>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6" name="Объект 5"/>
          <p:cNvGraphicFramePr>
            <a:graphicFrameLocks/>
          </p:cNvGraphicFramePr>
          <p:nvPr>
            <p:extLst>
              <p:ext uri="{D42A27DB-BD31-4B8C-83A1-F6EECF244321}">
                <p14:modId xmlns:p14="http://schemas.microsoft.com/office/powerpoint/2010/main" val="463127355"/>
              </p:ext>
            </p:extLst>
          </p:nvPr>
        </p:nvGraphicFramePr>
        <p:xfrm>
          <a:off x="1115616" y="1052736"/>
          <a:ext cx="6728222" cy="4171727"/>
        </p:xfrm>
        <a:graphic>
          <a:graphicData uri="http://schemas.openxmlformats.org/presentationml/2006/ole">
            <mc:AlternateContent xmlns:mc="http://schemas.openxmlformats.org/markup-compatibility/2006">
              <mc:Choice xmlns:v="urn:schemas-microsoft-com:vml" Requires="v">
                <p:oleObj spid="_x0000_s1037" name="Лист" r:id="rId4" imgW="5676898" imgH="3261384" progId="Excel.Sheet.8">
                  <p:embed/>
                </p:oleObj>
              </mc:Choice>
              <mc:Fallback>
                <p:oleObj name="Лист" r:id="rId4" imgW="5676898" imgH="3261384" progId="Excel.Sheet.8">
                  <p:embed/>
                  <p:pic>
                    <p:nvPicPr>
                      <p:cNvPr id="0" name="Объект 6"/>
                      <p:cNvPicPr>
                        <a:picLocks noChangeArrowheads="1"/>
                      </p:cNvPicPr>
                      <p:nvPr/>
                    </p:nvPicPr>
                    <p:blipFill>
                      <a:blip r:embed="rId5"/>
                      <a:srcRect/>
                      <a:stretch>
                        <a:fillRect/>
                      </a:stretch>
                    </p:blipFill>
                    <p:spPr bwMode="auto">
                      <a:xfrm>
                        <a:off x="1115616" y="1052736"/>
                        <a:ext cx="6728222" cy="4171727"/>
                      </a:xfrm>
                      <a:prstGeom prst="rect">
                        <a:avLst/>
                      </a:prstGeom>
                      <a:noFill/>
                      <a:ln>
                        <a:noFill/>
                      </a:ln>
                    </p:spPr>
                  </p:pic>
                </p:oleObj>
              </mc:Fallback>
            </mc:AlternateContent>
          </a:graphicData>
        </a:graphic>
      </p:graphicFrame>
      <p:graphicFrame>
        <p:nvGraphicFramePr>
          <p:cNvPr id="7" name="Таблица 6"/>
          <p:cNvGraphicFramePr>
            <a:graphicFrameLocks noGrp="1"/>
          </p:cNvGraphicFramePr>
          <p:nvPr>
            <p:extLst>
              <p:ext uri="{D42A27DB-BD31-4B8C-83A1-F6EECF244321}">
                <p14:modId xmlns:p14="http://schemas.microsoft.com/office/powerpoint/2010/main" val="2469676233"/>
              </p:ext>
            </p:extLst>
          </p:nvPr>
        </p:nvGraphicFramePr>
        <p:xfrm>
          <a:off x="611560" y="5229200"/>
          <a:ext cx="7848872" cy="1191768"/>
        </p:xfrm>
        <a:graphic>
          <a:graphicData uri="http://schemas.openxmlformats.org/drawingml/2006/table">
            <a:tbl>
              <a:tblPr firstRow="1" firstCol="1" bandRow="1">
                <a:tableStyleId>{5C22544A-7EE6-4342-B048-85BDC9FD1C3A}</a:tableStyleId>
              </a:tblPr>
              <a:tblGrid>
                <a:gridCol w="1350457"/>
                <a:gridCol w="6498415"/>
              </a:tblGrid>
              <a:tr h="350520">
                <a:tc>
                  <a:txBody>
                    <a:bodyPr/>
                    <a:lstStyle/>
                    <a:p>
                      <a:endParaRPr lang="ru-RU" sz="1050" b="1" dirty="0">
                        <a:solidFill>
                          <a:schemeClr val="tx1">
                            <a:lumMod val="95000"/>
                            <a:lumOff val="5000"/>
                          </a:schemeClr>
                        </a:solidFill>
                        <a:effectLst/>
                        <a:latin typeface="Times New Roman" panose="02020603050405020304" pitchFamily="18" charset="0"/>
                        <a:cs typeface="Times New Roman" panose="02020603050405020304" pitchFamily="18" charset="0"/>
                      </a:endParaRPr>
                    </a:p>
                  </a:txBody>
                  <a:tcPr marL="68580" marR="68580" marT="0" marB="0" anchor="b"/>
                </a:tc>
                <a:tc>
                  <a:txBody>
                    <a:bodyPr/>
                    <a:lstStyle/>
                    <a:p>
                      <a:pPr algn="ctr">
                        <a:lnSpc>
                          <a:spcPct val="115000"/>
                        </a:lnSpc>
                        <a:spcAft>
                          <a:spcPts val="0"/>
                        </a:spcAft>
                      </a:pPr>
                      <a:r>
                        <a:rPr lang="ru-RU" sz="1200" b="1" dirty="0" smtClean="0">
                          <a:solidFill>
                            <a:schemeClr val="tx1">
                              <a:lumMod val="95000"/>
                              <a:lumOff val="5000"/>
                            </a:schemeClr>
                          </a:solidFill>
                          <a:effectLst/>
                          <a:latin typeface="Times New Roman" panose="02020603050405020304" pitchFamily="18" charset="0"/>
                          <a:cs typeface="Times New Roman" panose="02020603050405020304" pitchFamily="18" charset="0"/>
                        </a:rPr>
                        <a:t>Средства бюджета, использованные с нарушениями, </a:t>
                      </a:r>
                      <a:r>
                        <a:rPr lang="ru-RU" sz="1200" b="1" dirty="0">
                          <a:solidFill>
                            <a:schemeClr val="tx1">
                              <a:lumMod val="95000"/>
                              <a:lumOff val="5000"/>
                            </a:schemeClr>
                          </a:solidFill>
                          <a:effectLst/>
                          <a:latin typeface="Times New Roman" panose="02020603050405020304" pitchFamily="18" charset="0"/>
                          <a:cs typeface="Times New Roman" panose="02020603050405020304" pitchFamily="18" charset="0"/>
                        </a:rPr>
                        <a:t>в тыс. руб.</a:t>
                      </a:r>
                      <a:endParaRPr lang="ru-RU" sz="1200" b="1" dirty="0">
                        <a:solidFill>
                          <a:schemeClr val="tx1">
                            <a:lumMod val="95000"/>
                            <a:lumOff val="5000"/>
                          </a:schemeClr>
                        </a:solidFill>
                        <a:effectLst/>
                        <a:latin typeface="Times New Roman" panose="02020603050405020304" pitchFamily="18" charset="0"/>
                        <a:ea typeface="Calibri"/>
                        <a:cs typeface="Times New Roman" panose="02020603050405020304" pitchFamily="18" charset="0"/>
                      </a:endParaRPr>
                    </a:p>
                  </a:txBody>
                  <a:tcPr marL="68580" marR="68580" marT="0" marB="0" anchor="b"/>
                </a:tc>
              </a:tr>
              <a:tr h="175260">
                <a:tc>
                  <a:txBody>
                    <a:bodyPr/>
                    <a:lstStyle/>
                    <a:p>
                      <a:pPr algn="ctr">
                        <a:lnSpc>
                          <a:spcPct val="115000"/>
                        </a:lnSpc>
                        <a:spcAft>
                          <a:spcPts val="0"/>
                        </a:spcAft>
                      </a:pPr>
                      <a:r>
                        <a:rPr lang="ru-RU" sz="1200" b="1" dirty="0">
                          <a:solidFill>
                            <a:schemeClr val="tx1">
                              <a:lumMod val="95000"/>
                              <a:lumOff val="5000"/>
                            </a:schemeClr>
                          </a:solidFill>
                          <a:effectLst/>
                          <a:latin typeface="Times New Roman" panose="02020603050405020304" pitchFamily="18" charset="0"/>
                          <a:cs typeface="Times New Roman" panose="02020603050405020304" pitchFamily="18" charset="0"/>
                        </a:rPr>
                        <a:t>1 квартал</a:t>
                      </a:r>
                      <a:endParaRPr lang="ru-RU" sz="1200" b="1" dirty="0">
                        <a:solidFill>
                          <a:schemeClr val="tx1">
                            <a:lumMod val="95000"/>
                            <a:lumOff val="5000"/>
                          </a:schemeClr>
                        </a:solidFill>
                        <a:effectLst/>
                        <a:latin typeface="Times New Roman" panose="02020603050405020304" pitchFamily="18" charset="0"/>
                        <a:ea typeface="Calibri"/>
                        <a:cs typeface="Times New Roman" panose="02020603050405020304" pitchFamily="18" charset="0"/>
                      </a:endParaRPr>
                    </a:p>
                  </a:txBody>
                  <a:tcPr marL="68580" marR="68580" marT="0" marB="0" anchor="b"/>
                </a:tc>
                <a:tc>
                  <a:txBody>
                    <a:bodyPr/>
                    <a:lstStyle/>
                    <a:p>
                      <a:pPr algn="ctr">
                        <a:lnSpc>
                          <a:spcPct val="115000"/>
                        </a:lnSpc>
                        <a:spcAft>
                          <a:spcPts val="0"/>
                        </a:spcAft>
                      </a:pPr>
                      <a:r>
                        <a:rPr lang="en-US" sz="1200" b="1" dirty="0" smtClean="0">
                          <a:solidFill>
                            <a:schemeClr val="tx1">
                              <a:lumMod val="95000"/>
                              <a:lumOff val="5000"/>
                            </a:schemeClr>
                          </a:solidFill>
                          <a:effectLst/>
                          <a:latin typeface="Times New Roman" panose="02020603050405020304" pitchFamily="18" charset="0"/>
                          <a:ea typeface="+mn-ea"/>
                          <a:cs typeface="Times New Roman" panose="02020603050405020304" pitchFamily="18" charset="0"/>
                        </a:rPr>
                        <a:t>0</a:t>
                      </a:r>
                      <a:endParaRPr lang="ru-RU" sz="1200" b="1" dirty="0">
                        <a:solidFill>
                          <a:schemeClr val="tx1">
                            <a:lumMod val="95000"/>
                            <a:lumOff val="5000"/>
                          </a:schemeClr>
                        </a:solidFill>
                        <a:effectLst/>
                        <a:latin typeface="Times New Roman" panose="02020603050405020304" pitchFamily="18" charset="0"/>
                        <a:ea typeface="Calibri"/>
                        <a:cs typeface="Times New Roman" panose="02020603050405020304" pitchFamily="18" charset="0"/>
                      </a:endParaRPr>
                    </a:p>
                  </a:txBody>
                  <a:tcPr marL="68580" marR="68580" marT="0" marB="0" anchor="b"/>
                </a:tc>
              </a:tr>
              <a:tr h="175260">
                <a:tc>
                  <a:txBody>
                    <a:bodyPr/>
                    <a:lstStyle/>
                    <a:p>
                      <a:pPr algn="ctr">
                        <a:lnSpc>
                          <a:spcPct val="115000"/>
                        </a:lnSpc>
                        <a:spcAft>
                          <a:spcPts val="0"/>
                        </a:spcAft>
                      </a:pPr>
                      <a:r>
                        <a:rPr lang="ru-RU" sz="1200" b="1" dirty="0">
                          <a:solidFill>
                            <a:schemeClr val="tx1">
                              <a:lumMod val="95000"/>
                              <a:lumOff val="5000"/>
                            </a:schemeClr>
                          </a:solidFill>
                          <a:effectLst/>
                          <a:latin typeface="Times New Roman" panose="02020603050405020304" pitchFamily="18" charset="0"/>
                          <a:cs typeface="Times New Roman" panose="02020603050405020304" pitchFamily="18" charset="0"/>
                        </a:rPr>
                        <a:t>2 квартал</a:t>
                      </a:r>
                      <a:endParaRPr lang="ru-RU" sz="1200" b="1" dirty="0">
                        <a:solidFill>
                          <a:schemeClr val="tx1">
                            <a:lumMod val="95000"/>
                            <a:lumOff val="5000"/>
                          </a:schemeClr>
                        </a:solidFill>
                        <a:effectLst/>
                        <a:latin typeface="Times New Roman" panose="02020603050405020304" pitchFamily="18" charset="0"/>
                        <a:ea typeface="Calibri"/>
                        <a:cs typeface="Times New Roman" panose="02020603050405020304" pitchFamily="18" charset="0"/>
                      </a:endParaRPr>
                    </a:p>
                  </a:txBody>
                  <a:tcPr marL="68580" marR="68580" marT="0" marB="0" anchor="b"/>
                </a:tc>
                <a:tc>
                  <a:txBody>
                    <a:bodyPr/>
                    <a:lstStyle/>
                    <a:p>
                      <a:pPr algn="ctr">
                        <a:lnSpc>
                          <a:spcPct val="115000"/>
                        </a:lnSpc>
                        <a:spcAft>
                          <a:spcPts val="0"/>
                        </a:spcAft>
                      </a:pPr>
                      <a:r>
                        <a:rPr lang="ru-RU" sz="1200" b="1" dirty="0" smtClean="0">
                          <a:solidFill>
                            <a:schemeClr val="tx1">
                              <a:lumMod val="95000"/>
                              <a:lumOff val="5000"/>
                            </a:schemeClr>
                          </a:solidFill>
                          <a:effectLst/>
                          <a:latin typeface="Times New Roman" panose="02020603050405020304" pitchFamily="18" charset="0"/>
                          <a:ea typeface="Calibri"/>
                          <a:cs typeface="Times New Roman" panose="02020603050405020304" pitchFamily="18" charset="0"/>
                        </a:rPr>
                        <a:t>14 770,19</a:t>
                      </a:r>
                      <a:endParaRPr lang="ru-RU" sz="1200" b="1" dirty="0">
                        <a:solidFill>
                          <a:schemeClr val="tx1">
                            <a:lumMod val="95000"/>
                            <a:lumOff val="5000"/>
                          </a:schemeClr>
                        </a:solidFill>
                        <a:effectLst/>
                        <a:latin typeface="Times New Roman" panose="02020603050405020304" pitchFamily="18" charset="0"/>
                        <a:ea typeface="Calibri"/>
                        <a:cs typeface="Times New Roman" panose="02020603050405020304" pitchFamily="18" charset="0"/>
                      </a:endParaRPr>
                    </a:p>
                  </a:txBody>
                  <a:tcPr marL="68580" marR="68580" marT="0" marB="0" anchor="b"/>
                </a:tc>
              </a:tr>
              <a:tr h="175260">
                <a:tc>
                  <a:txBody>
                    <a:bodyPr/>
                    <a:lstStyle/>
                    <a:p>
                      <a:pPr algn="ctr">
                        <a:lnSpc>
                          <a:spcPct val="115000"/>
                        </a:lnSpc>
                        <a:spcAft>
                          <a:spcPts val="0"/>
                        </a:spcAft>
                      </a:pPr>
                      <a:r>
                        <a:rPr lang="ru-RU" sz="1200" b="1" dirty="0">
                          <a:solidFill>
                            <a:schemeClr val="tx1">
                              <a:lumMod val="95000"/>
                              <a:lumOff val="5000"/>
                            </a:schemeClr>
                          </a:solidFill>
                          <a:effectLst/>
                          <a:latin typeface="Times New Roman" panose="02020603050405020304" pitchFamily="18" charset="0"/>
                          <a:cs typeface="Times New Roman" panose="02020603050405020304" pitchFamily="18" charset="0"/>
                        </a:rPr>
                        <a:t>3 квартал</a:t>
                      </a:r>
                      <a:endParaRPr lang="ru-RU" sz="1200" b="1" dirty="0">
                        <a:solidFill>
                          <a:schemeClr val="tx1">
                            <a:lumMod val="95000"/>
                            <a:lumOff val="5000"/>
                          </a:schemeClr>
                        </a:solidFill>
                        <a:effectLst/>
                        <a:latin typeface="Times New Roman" panose="02020603050405020304" pitchFamily="18" charset="0"/>
                        <a:ea typeface="Calibri"/>
                        <a:cs typeface="Times New Roman" panose="02020603050405020304" pitchFamily="18" charset="0"/>
                      </a:endParaRPr>
                    </a:p>
                  </a:txBody>
                  <a:tcPr marL="68580" marR="68580" marT="0" marB="0" anchor="b"/>
                </a:tc>
                <a:tc>
                  <a:txBody>
                    <a:bodyPr/>
                    <a:lstStyle/>
                    <a:p>
                      <a:pPr algn="ctr">
                        <a:lnSpc>
                          <a:spcPct val="115000"/>
                        </a:lnSpc>
                        <a:spcAft>
                          <a:spcPts val="0"/>
                        </a:spcAft>
                      </a:pPr>
                      <a:r>
                        <a:rPr lang="ru-RU" sz="1200" b="1" dirty="0" smtClean="0">
                          <a:solidFill>
                            <a:schemeClr val="tx1">
                              <a:lumMod val="95000"/>
                              <a:lumOff val="5000"/>
                            </a:schemeClr>
                          </a:solidFill>
                          <a:effectLst/>
                          <a:latin typeface="Times New Roman" panose="02020603050405020304" pitchFamily="18" charset="0"/>
                          <a:ea typeface="Calibri"/>
                          <a:cs typeface="Times New Roman" panose="02020603050405020304" pitchFamily="18" charset="0"/>
                        </a:rPr>
                        <a:t>33 463,2</a:t>
                      </a:r>
                      <a:endParaRPr lang="ru-RU" sz="1200" b="1" dirty="0">
                        <a:solidFill>
                          <a:schemeClr val="tx1">
                            <a:lumMod val="95000"/>
                            <a:lumOff val="5000"/>
                          </a:schemeClr>
                        </a:solidFill>
                        <a:effectLst/>
                        <a:latin typeface="Times New Roman" panose="02020603050405020304" pitchFamily="18" charset="0"/>
                        <a:ea typeface="Calibri"/>
                        <a:cs typeface="Times New Roman" panose="02020603050405020304" pitchFamily="18" charset="0"/>
                      </a:endParaRPr>
                    </a:p>
                  </a:txBody>
                  <a:tcPr marL="68580" marR="68580" marT="0" marB="0" anchor="b"/>
                </a:tc>
              </a:tr>
              <a:tr h="175260">
                <a:tc>
                  <a:txBody>
                    <a:bodyPr/>
                    <a:lstStyle/>
                    <a:p>
                      <a:pPr algn="ctr">
                        <a:lnSpc>
                          <a:spcPct val="115000"/>
                        </a:lnSpc>
                        <a:spcAft>
                          <a:spcPts val="0"/>
                        </a:spcAft>
                      </a:pPr>
                      <a:r>
                        <a:rPr lang="ru-RU" sz="1200" b="1" dirty="0">
                          <a:solidFill>
                            <a:schemeClr val="tx1">
                              <a:lumMod val="95000"/>
                              <a:lumOff val="5000"/>
                            </a:schemeClr>
                          </a:solidFill>
                          <a:effectLst/>
                          <a:latin typeface="Times New Roman" panose="02020603050405020304" pitchFamily="18" charset="0"/>
                          <a:cs typeface="Times New Roman" panose="02020603050405020304" pitchFamily="18" charset="0"/>
                        </a:rPr>
                        <a:t>4 квартал</a:t>
                      </a:r>
                      <a:endParaRPr lang="ru-RU" sz="1200" b="1" dirty="0">
                        <a:solidFill>
                          <a:schemeClr val="tx1">
                            <a:lumMod val="95000"/>
                            <a:lumOff val="5000"/>
                          </a:schemeClr>
                        </a:solidFill>
                        <a:effectLst/>
                        <a:latin typeface="Times New Roman" panose="02020603050405020304" pitchFamily="18" charset="0"/>
                        <a:ea typeface="Calibri"/>
                        <a:cs typeface="Times New Roman" panose="02020603050405020304" pitchFamily="18" charset="0"/>
                      </a:endParaRPr>
                    </a:p>
                  </a:txBody>
                  <a:tcPr marL="68580" marR="68580" marT="0" marB="0" anchor="b"/>
                </a:tc>
                <a:tc>
                  <a:txBody>
                    <a:bodyPr/>
                    <a:lstStyle/>
                    <a:p>
                      <a:pPr algn="ctr">
                        <a:lnSpc>
                          <a:spcPct val="115000"/>
                        </a:lnSpc>
                        <a:spcAft>
                          <a:spcPts val="0"/>
                        </a:spcAft>
                      </a:pPr>
                      <a:r>
                        <a:rPr lang="ru-RU" sz="1200" b="1" dirty="0" smtClean="0">
                          <a:solidFill>
                            <a:schemeClr val="tx1">
                              <a:lumMod val="95000"/>
                              <a:lumOff val="5000"/>
                            </a:schemeClr>
                          </a:solidFill>
                          <a:effectLst/>
                          <a:latin typeface="Times New Roman" panose="02020603050405020304" pitchFamily="18" charset="0"/>
                          <a:ea typeface="Calibri"/>
                          <a:cs typeface="Times New Roman" panose="02020603050405020304" pitchFamily="18" charset="0"/>
                        </a:rPr>
                        <a:t>127 916,51</a:t>
                      </a:r>
                      <a:endParaRPr lang="ru-RU" sz="1200" b="1" dirty="0">
                        <a:solidFill>
                          <a:schemeClr val="tx1">
                            <a:lumMod val="95000"/>
                            <a:lumOff val="5000"/>
                          </a:schemeClr>
                        </a:solidFill>
                        <a:effectLst/>
                        <a:latin typeface="Times New Roman" panose="02020603050405020304" pitchFamily="18" charset="0"/>
                        <a:ea typeface="Calibri"/>
                        <a:cs typeface="Times New Roman" panose="02020603050405020304" pitchFamily="18" charset="0"/>
                      </a:endParaRPr>
                    </a:p>
                  </a:txBody>
                  <a:tcPr marL="68580" marR="68580" marT="0" marB="0" anchor="b"/>
                </a:tc>
              </a:tr>
            </a:tbl>
          </a:graphicData>
        </a:graphic>
      </p:graphicFrame>
      <p:sp>
        <p:nvSpPr>
          <p:cNvPr id="8" name="Объект 2"/>
          <p:cNvSpPr>
            <a:spLocks noGrp="1"/>
          </p:cNvSpPr>
          <p:nvPr>
            <p:ph sz="quarter" idx="4294967295"/>
          </p:nvPr>
        </p:nvSpPr>
        <p:spPr>
          <a:xfrm>
            <a:off x="4716016" y="692696"/>
            <a:ext cx="3960440" cy="648072"/>
          </a:xfrm>
          <a:prstGeom prst="rect">
            <a:avLst/>
          </a:prstGeom>
        </p:spPr>
        <p:txBody>
          <a:bodyPr>
            <a:normAutofit/>
          </a:bodyPr>
          <a:lstStyle/>
          <a:p>
            <a:pPr marL="68263" indent="287338">
              <a:buNone/>
            </a:pPr>
            <a:r>
              <a:rPr lang="ru-RU" sz="2000" dirty="0" smtClean="0">
                <a:solidFill>
                  <a:schemeClr val="tx1">
                    <a:lumMod val="95000"/>
                    <a:lumOff val="5000"/>
                  </a:schemeClr>
                </a:solidFill>
                <a:cs typeface="Times New Roman" panose="02020603050405020304" pitchFamily="18" charset="0"/>
              </a:rPr>
              <a:t>Круговая диаграмма </a:t>
            </a:r>
            <a:r>
              <a:rPr lang="ru-RU" sz="2000" dirty="0">
                <a:solidFill>
                  <a:schemeClr val="tx1">
                    <a:lumMod val="95000"/>
                    <a:lumOff val="5000"/>
                  </a:schemeClr>
                </a:solidFill>
                <a:cs typeface="Times New Roman" panose="02020603050405020304" pitchFamily="18" charset="0"/>
              </a:rPr>
              <a:t>№ </a:t>
            </a:r>
            <a:r>
              <a:rPr lang="ru-RU" sz="2000" dirty="0" smtClean="0">
                <a:solidFill>
                  <a:schemeClr val="tx1">
                    <a:lumMod val="95000"/>
                    <a:lumOff val="5000"/>
                  </a:schemeClr>
                </a:solidFill>
                <a:cs typeface="Times New Roman" panose="02020603050405020304" pitchFamily="18" charset="0"/>
              </a:rPr>
              <a:t>1.</a:t>
            </a:r>
            <a:endParaRPr lang="ru-RU" sz="2000" dirty="0"/>
          </a:p>
        </p:txBody>
      </p:sp>
    </p:spTree>
    <p:extLst>
      <p:ext uri="{BB962C8B-B14F-4D97-AF65-F5344CB8AC3E}">
        <p14:creationId xmlns:p14="http://schemas.microsoft.com/office/powerpoint/2010/main" val="3760149045"/>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467544" y="908720"/>
            <a:ext cx="8208912" cy="5328592"/>
          </a:xfrm>
        </p:spPr>
        <p:txBody>
          <a:bodyPr>
            <a:normAutofit fontScale="55000" lnSpcReduction="20000"/>
          </a:bodyPr>
          <a:lstStyle/>
          <a:p>
            <a:pPr marL="68580" indent="0" algn="just">
              <a:buNone/>
            </a:pPr>
            <a:r>
              <a:rPr lang="ru-RU" dirty="0" smtClean="0"/>
              <a:t>    </a:t>
            </a:r>
            <a:r>
              <a:rPr lang="ru-RU" sz="2500" dirty="0" smtClean="0"/>
              <a:t>Общее </a:t>
            </a:r>
            <a:r>
              <a:rPr lang="ru-RU" sz="2500" dirty="0"/>
              <a:t>количество выявленных нарушений на отчетную дату составило </a:t>
            </a:r>
            <a:r>
              <a:rPr lang="ru-RU" sz="2500" b="1" dirty="0"/>
              <a:t>325 нарушений</a:t>
            </a:r>
            <a:r>
              <a:rPr lang="ru-RU" sz="2500" i="1" dirty="0"/>
              <a:t>, в том числе</a:t>
            </a:r>
            <a:r>
              <a:rPr lang="ru-RU" sz="2500" i="1" dirty="0" smtClean="0"/>
              <a:t>:</a:t>
            </a:r>
          </a:p>
          <a:p>
            <a:pPr lvl="0" algn="just"/>
            <a:r>
              <a:rPr lang="ru-RU" dirty="0"/>
              <a:t>В нарушение Инструкции о порядке составления, </a:t>
            </a:r>
            <a:r>
              <a:rPr lang="ru-RU" dirty="0" smtClean="0"/>
              <a:t>представления </a:t>
            </a:r>
            <a:r>
              <a:rPr lang="ru-RU" dirty="0"/>
              <a:t>годовой, квартальной бухгалтерской отчетности государственных (муниципальных) бюджетных и автономных учреждений</a:t>
            </a:r>
            <a:r>
              <a:rPr lang="ru-RU" dirty="0" smtClean="0"/>
              <a:t>», </a:t>
            </a:r>
            <a:r>
              <a:rPr lang="ru-RU" dirty="0"/>
              <a:t>утвержденной приказом Минфина РФ </a:t>
            </a:r>
            <a:r>
              <a:rPr lang="ru-RU" b="1" dirty="0"/>
              <a:t>от 25.03.2011 № 33н</a:t>
            </a:r>
            <a:r>
              <a:rPr lang="ru-RU" dirty="0"/>
              <a:t>, в годовой форме 0503769 «Сведения по дебиторской и кредиторской задолженности учреждения» не отражена просроченная дебиторская задолженность и задолженность с истекшим сроком исковой давности.</a:t>
            </a:r>
          </a:p>
          <a:p>
            <a:pPr lvl="0" algn="just"/>
            <a:r>
              <a:rPr lang="ru-RU" dirty="0"/>
              <a:t>В нарушение пункта 14 </a:t>
            </a:r>
            <a:r>
              <a:rPr lang="ru-RU" dirty="0" smtClean="0"/>
              <a:t>Порядка </a:t>
            </a:r>
            <a:r>
              <a:rPr lang="ru-RU" dirty="0"/>
              <a:t>формирования государственного задания в отношении государственных учреждений Ханты-Мансийского автономного округа – Югры и финансового обеспечения выполнения государственного </a:t>
            </a:r>
            <a:r>
              <a:rPr lang="ru-RU" dirty="0" smtClean="0"/>
              <a:t>задания, </a:t>
            </a:r>
            <a:r>
              <a:rPr lang="ru-RU" dirty="0"/>
              <a:t>утвержденного постановлением Правительства Ханты-Мансийского автономного округа – Югры </a:t>
            </a:r>
            <a:r>
              <a:rPr lang="ru-RU" b="1" dirty="0"/>
              <a:t>от 08.10.2010 № 229-п</a:t>
            </a:r>
            <a:r>
              <a:rPr lang="ru-RU" dirty="0"/>
              <a:t>, государственное задание на 2013 и плановый период 2014 и 2015 годов и государственное задание на 2014 и на плановый период 2015 и 2016 годов размещено на официальном сайте для размещения информации о государственных (муниципальных) учреждениях позднее 20 дней со дня утверждения </a:t>
            </a:r>
            <a:r>
              <a:rPr lang="ru-RU" dirty="0" err="1"/>
              <a:t>Депздравом</a:t>
            </a:r>
            <a:r>
              <a:rPr lang="ru-RU" dirty="0"/>
              <a:t> Югры</a:t>
            </a:r>
            <a:r>
              <a:rPr lang="ru-RU" dirty="0" smtClean="0"/>
              <a:t>.</a:t>
            </a:r>
          </a:p>
          <a:p>
            <a:pPr algn="just"/>
            <a:r>
              <a:rPr lang="ru-RU" dirty="0"/>
              <a:t>В нарушение приказа Минфина РФ «Об утверждении форм первичных учетных документов и регистров бухгалтерского учета, применяемых органами государственной власти (государственными органами), органами местного самоуправления, органами управления государственным108и внебюджетными фондами, государственными академиями наук, государственными (муниципальными) учреждениями» </a:t>
            </a:r>
            <a:r>
              <a:rPr lang="ru-RU" b="1" dirty="0"/>
              <a:t>от 15.12.2010 № 173н, </a:t>
            </a:r>
            <a:r>
              <a:rPr lang="ru-RU" dirty="0"/>
              <a:t>в инвентарных карточках учета основных средств не заполнены показатели: «назначение объекта», «организация-изготовитель», «местонахождения объекта» «номер амортизационной группы», «срок полезного использования» «номер акта о вводе в эксплуатацию».</a:t>
            </a:r>
          </a:p>
          <a:p>
            <a:pPr algn="just"/>
            <a:r>
              <a:rPr lang="ru-RU" dirty="0"/>
              <a:t>При проверке эффективного использования основных средств, путем осмотра установлено неиспользуемое автотранспортное средство. Автомобиль не используется по причине </a:t>
            </a:r>
            <a:r>
              <a:rPr lang="ru-RU" dirty="0" smtClean="0"/>
              <a:t>дорожно-транспортного происшествия.</a:t>
            </a:r>
          </a:p>
          <a:p>
            <a:pPr lvl="0" algn="just"/>
            <a:r>
              <a:rPr lang="ru-RU" dirty="0"/>
              <a:t>Положение о внутреннем финансовом контроле, регламентирующее порядок закрепления и осуществления непрерывного финансового контроля в </a:t>
            </a:r>
            <a:r>
              <a:rPr lang="ru-RU" dirty="0" smtClean="0"/>
              <a:t>некоторых учреждениях </a:t>
            </a:r>
            <a:r>
              <a:rPr lang="ru-RU" dirty="0"/>
              <a:t>не разработано</a:t>
            </a:r>
            <a:r>
              <a:rPr lang="ru-RU" dirty="0" smtClean="0"/>
              <a:t>.</a:t>
            </a:r>
            <a:endParaRPr lang="ru-RU" dirty="0"/>
          </a:p>
        </p:txBody>
      </p:sp>
      <p:pic>
        <p:nvPicPr>
          <p:cNvPr id="4" name="Picture 2" descr="C:\Users\timofeeva\Desktop\слайды\ads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148065" y="0"/>
            <a:ext cx="2487810" cy="5905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11129372"/>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467544" y="908720"/>
            <a:ext cx="8208912" cy="5400600"/>
          </a:xfrm>
        </p:spPr>
        <p:txBody>
          <a:bodyPr>
            <a:noAutofit/>
          </a:bodyPr>
          <a:lstStyle/>
          <a:p>
            <a:pPr lvl="0" algn="just"/>
            <a:r>
              <a:rPr lang="ru-RU" sz="1300" dirty="0"/>
              <a:t>Учреждение за счет средств субсидии, предусмотренной на финансовое обеспечение выполнения государственного задания, произвело восстановление средств обязательного медицинского страхования, использованных не по целевому назначению, - штраф за нецелевое использование средств обязательного медицинского страхования. В результате Учреждением допущено неправомерное использование субсидии на выполнение государственного задания.</a:t>
            </a:r>
          </a:p>
          <a:p>
            <a:pPr lvl="0" algn="just"/>
            <a:r>
              <a:rPr lang="ru-RU" sz="1300" dirty="0"/>
              <a:t>В нарушение подпункта 7 пункта 2 статьи 9 Федерального закона РФ «О бухгалтерском учете» </a:t>
            </a:r>
            <a:r>
              <a:rPr lang="ru-RU" sz="1300" b="1" dirty="0"/>
              <a:t>от 06.12.2011 № 402-ФЗ </a:t>
            </a:r>
            <a:r>
              <a:rPr lang="ru-RU" sz="1300" dirty="0"/>
              <a:t>в счетах на оплату услуг, актах выполненных работ (оказанных услуг) в расшифровке подписи стоит главный врач, а подпись ставится заместителями главного врача.</a:t>
            </a:r>
          </a:p>
          <a:p>
            <a:pPr lvl="0" algn="just"/>
            <a:r>
              <a:rPr lang="ru-RU" sz="1300" dirty="0"/>
              <a:t>В нарушение пункта 11 Инструкции по применению единого плана счетов бухгалтерского учета для органов государственной власти (государственных органов), органов местного самоуправления, органов управления государственными внебюджетными фондами, государственных академий наук, государственных (муниципальных) учреждений, утвержденной приказом Минфина РФ </a:t>
            </a:r>
            <a:r>
              <a:rPr lang="ru-RU" sz="1300" b="1" dirty="0"/>
              <a:t>от 01.12.2010 № 157н</a:t>
            </a:r>
            <a:r>
              <a:rPr lang="ru-RU" sz="1300" dirty="0"/>
              <a:t>, в проверяемом периоде первичные учетные документы, относящиеся к журналу операций расчетов по оплате труда, не подобраны в хронологическом порядке и не сброшюрованы</a:t>
            </a:r>
            <a:r>
              <a:rPr lang="ru-RU" sz="1300" dirty="0" smtClean="0"/>
              <a:t>.</a:t>
            </a:r>
          </a:p>
          <a:p>
            <a:pPr lvl="0" algn="just"/>
            <a:r>
              <a:rPr lang="ru-RU" sz="1300" dirty="0" smtClean="0"/>
              <a:t>Пунктом 3 Порядка и условия предоставления ежегодного дополнительного оплачиваемого отпуска за ненормированный рабочий день работникам государственных организаций Ханты-Мансийского автономного округа – Югры, утвержденного постановлением Правительства автономного округа </a:t>
            </a:r>
            <a:r>
              <a:rPr lang="ru-RU" sz="1300" b="1" dirty="0" smtClean="0"/>
              <a:t>от 26.08.2003 № 331-п </a:t>
            </a:r>
            <a:r>
              <a:rPr lang="ru-RU" sz="1300" dirty="0" smtClean="0"/>
              <a:t>предусмотрен перечень должностей работников с ненормированным рабочим днем и продолжительность ежегодного дополнительного отпуска устанавливаются коллективным договором, соглашением или правилами внутреннего трудового распорядка организации. Перечень должностей работников в Учреждении отсутствует. Следовательно, предоставление отпуска за ненормированный рабочий день не правомерно.</a:t>
            </a:r>
            <a:endParaRPr lang="ru-RU" sz="1300" dirty="0"/>
          </a:p>
        </p:txBody>
      </p:sp>
      <p:pic>
        <p:nvPicPr>
          <p:cNvPr id="4" name="Picture 2" descr="C:\Users\timofeeva\Desktop\слайды\ads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148065" y="0"/>
            <a:ext cx="2487810" cy="5905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54010207"/>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467544" y="836712"/>
            <a:ext cx="8208912" cy="5400600"/>
          </a:xfrm>
        </p:spPr>
        <p:txBody>
          <a:bodyPr>
            <a:noAutofit/>
          </a:bodyPr>
          <a:lstStyle/>
          <a:p>
            <a:pPr lvl="0" algn="just"/>
            <a:r>
              <a:rPr lang="ru-RU" sz="1300" dirty="0" smtClean="0"/>
              <a:t>В нарушение пункта 26 Положения об особенностях направления работников в служебные командировки, утвержденного постановлением Правительства РФ</a:t>
            </a:r>
            <a:r>
              <a:rPr lang="ru-RU" sz="1300" b="1" dirty="0" smtClean="0"/>
              <a:t> от 13.10.2008 № 749</a:t>
            </a:r>
            <a:r>
              <a:rPr lang="ru-RU" sz="1300" dirty="0" smtClean="0"/>
              <a:t> (далее - Положение об особенностях направления работников в служебные командировки), работники Учреждения представляют авансовые отчеты о командировочных расходах и отчет о выполненной работе в командировке позже установленного срока.</a:t>
            </a:r>
          </a:p>
          <a:p>
            <a:pPr lvl="0" algn="just"/>
            <a:r>
              <a:rPr lang="ru-RU" sz="1300" dirty="0" smtClean="0"/>
              <a:t>В нарушение пунктов 7, 26 Положения об особенностях направления работников в служебные командировки, в командировочных удостоверениях, не верно, проставлены даты окончания командировки, не указаны дни командирования. </a:t>
            </a:r>
          </a:p>
          <a:p>
            <a:pPr lvl="0" algn="just"/>
            <a:r>
              <a:rPr lang="ru-RU" sz="1300" dirty="0" smtClean="0"/>
              <a:t>В нарушение пункта 34 Инструкции </a:t>
            </a:r>
            <a:r>
              <a:rPr lang="ru-RU" sz="1300" b="1" dirty="0" smtClean="0"/>
              <a:t>№ 157н</a:t>
            </a:r>
            <a:r>
              <a:rPr lang="ru-RU" sz="1300" dirty="0" smtClean="0"/>
              <a:t>, пункта 2.8 приложения 13 к Учетной политике Учреждения, утвержденной приказом Учреждения объекты основных средств приняты к учету без решения постоянно действующей комиссии по поступлению и выбытию активов, поступление объектов основных средств не оформлено актом о приеме-передаче объекта основных средств (кроме зданий, сооружений).</a:t>
            </a:r>
          </a:p>
          <a:p>
            <a:pPr lvl="0" algn="just"/>
            <a:r>
              <a:rPr lang="ru-RU" sz="1300" dirty="0" smtClean="0"/>
              <a:t>В ходе проверки </a:t>
            </a:r>
            <a:r>
              <a:rPr lang="ru-RU" sz="1300" dirty="0" smtClean="0"/>
              <a:t>выявлены случаи </a:t>
            </a:r>
            <a:r>
              <a:rPr lang="ru-RU" sz="1300" dirty="0" smtClean="0"/>
              <a:t>выплаты заработной платы </a:t>
            </a:r>
            <a:r>
              <a:rPr lang="ru-RU" sz="1300" dirty="0" smtClean="0"/>
              <a:t>работникам, </a:t>
            </a:r>
            <a:r>
              <a:rPr lang="ru-RU" sz="1300" dirty="0" smtClean="0"/>
              <a:t>финансирование </a:t>
            </a:r>
            <a:r>
              <a:rPr lang="ru-RU" sz="1300" dirty="0" smtClean="0"/>
              <a:t>которых </a:t>
            </a:r>
            <a:r>
              <a:rPr lang="ru-RU" sz="1300" dirty="0" smtClean="0"/>
              <a:t>осуществляется за счет средств обязательного медицинского страхования (согласно штатному расписанию), за счет средств бюджета.</a:t>
            </a:r>
          </a:p>
          <a:p>
            <a:pPr lvl="0" algn="just"/>
            <a:r>
              <a:rPr lang="ru-RU" sz="1300" dirty="0" smtClean="0"/>
              <a:t>В нарушение Порядка учета работников, выбывающих в служебные командировки из командирующей организации и прибывших в организацию, в которую они командированы, утвержденного приказом Министерства здравоохранения и социального развития РФ </a:t>
            </a:r>
            <a:r>
              <a:rPr lang="ru-RU" sz="1300" b="1" dirty="0" smtClean="0"/>
              <a:t>от 11.09.2009 № 739н</a:t>
            </a:r>
            <a:r>
              <a:rPr lang="ru-RU" sz="1300" dirty="0" smtClean="0"/>
              <a:t>, в проверяемом периоде в Учреждение не велся журнал учета работников, выбывающих в служебные командировки из командирующей организации и не велся журнал учета работников, прибывших в организацию, в которую они командированы, а также приказом по Учреждению не назначено должностное лицо, ответственное за ведение журналов регистрации работников, прибывающих в командировку и выбывающих в командировку.</a:t>
            </a:r>
            <a:endParaRPr lang="ru-RU" sz="1300" dirty="0"/>
          </a:p>
        </p:txBody>
      </p:sp>
      <p:pic>
        <p:nvPicPr>
          <p:cNvPr id="4" name="Picture 2" descr="C:\Users\timofeeva\Desktop\слайды\ads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148065" y="0"/>
            <a:ext cx="2487810" cy="5905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6416332"/>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467544" y="908720"/>
            <a:ext cx="8208912" cy="4824536"/>
          </a:xfrm>
        </p:spPr>
        <p:txBody>
          <a:bodyPr>
            <a:normAutofit fontScale="70000" lnSpcReduction="20000"/>
          </a:bodyPr>
          <a:lstStyle/>
          <a:p>
            <a:pPr lvl="0" algn="just"/>
            <a:r>
              <a:rPr lang="ru-RU" sz="1900" dirty="0"/>
              <a:t>В нарушение Учетной политики Учреждения, утвержденной приказом Учреждения объекты основных средств, относящиеся согласно требованиям Общероссийского классификатора основных фондов ОК 013-94, утвержденного постановлением Госстандарта РФ </a:t>
            </a:r>
            <a:r>
              <a:rPr lang="ru-RU" sz="1900" b="1" dirty="0"/>
              <a:t>от 26.12.1994 № 359 </a:t>
            </a:r>
            <a:r>
              <a:rPr lang="ru-RU" sz="1900" dirty="0"/>
              <a:t>к машинам и оборудованию, списывались с баланса Учреждения на основании акта о списании мягкого и хозяйственного инвентаря (ф. 0504143). В соответствие с Учетной политикой Учреждения, утвержденной приказом Учреждения, списание вышеуказанных объектов основных средств должно оформляться актом о списании объекта основных средств (кроме автотранспортных средств) (ф. 0306003) или актом о списании групп объектов основных средств (кроме автотранспортных средств) (ф. 0306033). </a:t>
            </a:r>
          </a:p>
          <a:p>
            <a:pPr lvl="0" algn="just"/>
            <a:r>
              <a:rPr lang="ru-RU" sz="1900" dirty="0"/>
              <a:t>В нарушение раздела 4 «Общие требования к ведению сметы учреждения» Общих требований к порядку составления, утверждения и ведения бюджетной сметы казенного учреждения, утвержденных приказом Минфина РФ </a:t>
            </a:r>
            <a:r>
              <a:rPr lang="ru-RU" sz="1900" b="1" dirty="0"/>
              <a:t>от 20.11.2007 №112н</a:t>
            </a:r>
            <a:r>
              <a:rPr lang="ru-RU" sz="1900" dirty="0"/>
              <a:t>, раздела 4 «Общие требования к ведению сметы учреждения» Порядка составления, утверждения и ведения бюджетной сметы казенных учреждений – получателей средств бюджета автономного округа, находящихся в ведении Департамента здравоохранения автономного округа, утвержденного приказом </a:t>
            </a:r>
            <a:r>
              <a:rPr lang="ru-RU" sz="1900" dirty="0" err="1"/>
              <a:t>Депздрава</a:t>
            </a:r>
            <a:r>
              <a:rPr lang="ru-RU" sz="1900" dirty="0"/>
              <a:t> Югры </a:t>
            </a:r>
            <a:r>
              <a:rPr lang="ru-RU" sz="1900" b="1" dirty="0"/>
              <a:t>от 10.12.2010 № 598 </a:t>
            </a:r>
            <a:r>
              <a:rPr lang="ru-RU" sz="1900" dirty="0"/>
              <a:t>не по форме Приложения №3, путем утверждения показателей сметы – сумм увеличения, отражающихся со знаком +, и (или) уменьшения объемов сметных назначений, отражающихся со знаком минус.</a:t>
            </a:r>
          </a:p>
          <a:p>
            <a:pPr lvl="0" algn="just"/>
            <a:r>
              <a:rPr lang="ru-RU" sz="1900" dirty="0"/>
              <a:t>В нарушение раздела 4 «Общие требования к ведению сметы учреждения» приказа Минфина РФ </a:t>
            </a:r>
            <a:r>
              <a:rPr lang="ru-RU" sz="1900" b="1" dirty="0"/>
              <a:t>№112н</a:t>
            </a:r>
            <a:r>
              <a:rPr lang="ru-RU" sz="1900" dirty="0"/>
              <a:t>, раздела 4 «Общие требования к ведению сметы учреждения» Приказа </a:t>
            </a:r>
            <a:r>
              <a:rPr lang="ru-RU" sz="1900" dirty="0" err="1"/>
              <a:t>Депздрава</a:t>
            </a:r>
            <a:r>
              <a:rPr lang="ru-RU" sz="1900" dirty="0"/>
              <a:t> </a:t>
            </a:r>
            <a:r>
              <a:rPr lang="ru-RU" sz="1900" b="1" dirty="0"/>
              <a:t>№ 598 </a:t>
            </a:r>
            <a:r>
              <a:rPr lang="ru-RU" sz="1900" dirty="0"/>
              <a:t>изменения в бюджетную смету в 2013 году не производилось.</a:t>
            </a:r>
          </a:p>
          <a:p>
            <a:pPr algn="just"/>
            <a:r>
              <a:rPr lang="ru-RU" sz="1900" dirty="0"/>
              <a:t>В нарушении п.147 Инструкции </a:t>
            </a:r>
            <a:r>
              <a:rPr lang="ru-RU" sz="1900" dirty="0" smtClean="0"/>
              <a:t>по </a:t>
            </a:r>
            <a:r>
              <a:rPr lang="ru-RU" sz="1900" dirty="0"/>
              <a:t>применению счетов бюджетного учета, утвержденной Приказом Минфина России </a:t>
            </a:r>
            <a:r>
              <a:rPr lang="ru-RU" sz="1900" b="1" dirty="0"/>
              <a:t>от 06.12.2010 №162н </a:t>
            </a:r>
            <a:r>
              <a:rPr lang="ru-RU" sz="1900" dirty="0"/>
              <a:t>в Учреждении не ведется аналитический учет на счетах 50325, 50335 по суммам бюджетных ассигнований первого и второго года планового периода, следовательно по данным сумам отсутствуют регистры бухгалтерского учета бюджетных ассигнований формы 0504062 «Карточка учета лимитов </a:t>
            </a:r>
            <a:r>
              <a:rPr lang="ru-RU" sz="1900" dirty="0" smtClean="0"/>
              <a:t>бюджетных </a:t>
            </a:r>
            <a:r>
              <a:rPr lang="ru-RU" sz="1900" dirty="0"/>
              <a:t>обязательств (бюджетных ассигнований</a:t>
            </a:r>
            <a:r>
              <a:rPr lang="ru-RU" sz="1900" dirty="0" smtClean="0"/>
              <a:t>)».</a:t>
            </a:r>
          </a:p>
          <a:p>
            <a:endParaRPr lang="ru-RU" sz="2000" dirty="0"/>
          </a:p>
        </p:txBody>
      </p:sp>
      <p:pic>
        <p:nvPicPr>
          <p:cNvPr id="4" name="Picture 2" descr="C:\Users\timofeeva\Desktop\слайды\ads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148065" y="0"/>
            <a:ext cx="2487810" cy="5905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09692993"/>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467544" y="908720"/>
            <a:ext cx="8208912" cy="5328592"/>
          </a:xfrm>
        </p:spPr>
        <p:txBody>
          <a:bodyPr>
            <a:normAutofit fontScale="47500" lnSpcReduction="20000"/>
          </a:bodyPr>
          <a:lstStyle/>
          <a:p>
            <a:pPr lvl="0" algn="just"/>
            <a:r>
              <a:rPr lang="ru-RU" dirty="0"/>
              <a:t>В нарушение Приказа Минфина РФ </a:t>
            </a:r>
            <a:r>
              <a:rPr lang="ru-RU" b="1" dirty="0"/>
              <a:t>от 15.12.2010 №173н </a:t>
            </a:r>
            <a:r>
              <a:rPr lang="ru-RU" dirty="0"/>
              <a:t>«Об утверждении форм первичных учетных документов и регистров бухгалтерского учета, применяемые органами государственной власти (государственными органами), органами местного самоуправления, органами управления государственными внебюджетными фондами, государственными академиями наук, государственными (муниципальными) учреждениями и методических указаний по их применению» журнал учета принятых обязательств (формы 0504064) Учреждением не ведется.</a:t>
            </a:r>
          </a:p>
          <a:p>
            <a:pPr lvl="0" algn="just"/>
            <a:r>
              <a:rPr lang="ru-RU" dirty="0"/>
              <a:t>В нарушение статьи 13 Федерального закона «О бухгалтерском учете» </a:t>
            </a:r>
            <a:r>
              <a:rPr lang="ru-RU" b="1" dirty="0"/>
              <a:t>от 06.12.2011 № 402-ФЗ </a:t>
            </a:r>
            <a:r>
              <a:rPr lang="ru-RU" dirty="0"/>
              <a:t>по состоянию на 01.01.2014 фактически числилась дебиторская задолженность, не выделенная в состав просроченной дебиторской задолженности.</a:t>
            </a:r>
          </a:p>
          <a:p>
            <a:pPr lvl="0" algn="just"/>
            <a:r>
              <a:rPr lang="ru-RU" dirty="0">
                <a:solidFill>
                  <a:schemeClr val="tx1"/>
                </a:solidFill>
              </a:rPr>
              <a:t>В нарушение статьи 306.4. Бюджетного кодекса РФ, приказа Минфина РФ «Об утверждении Указаний о порядке применения бюджетной классификации РФ на 2013 год и на плановый период 2014 и 2015 годов» </a:t>
            </a:r>
            <a:r>
              <a:rPr lang="ru-RU" b="1" dirty="0">
                <a:solidFill>
                  <a:schemeClr val="tx1"/>
                </a:solidFill>
              </a:rPr>
              <a:t>от 21.12.2012 № 171н </a:t>
            </a:r>
            <a:r>
              <a:rPr lang="ru-RU" dirty="0">
                <a:solidFill>
                  <a:schemeClr val="tx1"/>
                </a:solidFill>
              </a:rPr>
              <a:t>Учреждением произведено нецелевое расходование средств бюджета автономного </a:t>
            </a:r>
            <a:r>
              <a:rPr lang="ru-RU" dirty="0" smtClean="0">
                <a:solidFill>
                  <a:schemeClr val="tx1"/>
                </a:solidFill>
              </a:rPr>
              <a:t>округа (например, план по разделу 0901 «Стационарная медицинская помощь», факт 0902 «Амбулаторная помощь»).</a:t>
            </a:r>
            <a:endParaRPr lang="ru-RU" dirty="0">
              <a:solidFill>
                <a:schemeClr val="tx1"/>
              </a:solidFill>
            </a:endParaRPr>
          </a:p>
          <a:p>
            <a:pPr lvl="0" algn="just"/>
            <a:r>
              <a:rPr lang="ru-RU" dirty="0"/>
              <a:t>В нарушении пункта 5 </a:t>
            </a:r>
            <a:r>
              <a:rPr lang="ru-RU" dirty="0" smtClean="0"/>
              <a:t>раздела</a:t>
            </a:r>
            <a:r>
              <a:rPr lang="ru-RU" dirty="0" smtClean="0"/>
              <a:t> </a:t>
            </a:r>
            <a:r>
              <a:rPr lang="ru-RU" dirty="0"/>
              <a:t>2 </a:t>
            </a:r>
            <a:r>
              <a:rPr lang="ru-RU" dirty="0" smtClean="0"/>
              <a:t>Методических рекомендаций норм расхода топлив и смазочных материалов на автомобильном транспорте, утвержденных распоряжением </a:t>
            </a:r>
            <a:r>
              <a:rPr lang="ru-RU" dirty="0"/>
              <a:t>Министерства транспорта РФ </a:t>
            </a:r>
            <a:r>
              <a:rPr lang="ru-RU" b="1" dirty="0"/>
              <a:t>от 14.03.2008 №АМ-23-р </a:t>
            </a:r>
            <a:r>
              <a:rPr lang="ru-RU" dirty="0"/>
              <a:t>при установлении надбавки для автомобилей находящихся в эксплуатации более 5 лет и более 8 лет не учитывается общий пробег автомобилей, который должен составлять более 100 тыс. км и более 150 тыс. км соответственно.</a:t>
            </a:r>
          </a:p>
          <a:p>
            <a:pPr lvl="0" algn="just"/>
            <a:r>
              <a:rPr lang="ru-RU" dirty="0"/>
              <a:t>В нарушение пункта 5 </a:t>
            </a:r>
            <a:r>
              <a:rPr lang="ru-RU" dirty="0" smtClean="0"/>
              <a:t>раздела</a:t>
            </a:r>
            <a:r>
              <a:rPr lang="ru-RU" dirty="0" smtClean="0"/>
              <a:t> </a:t>
            </a:r>
            <a:r>
              <a:rPr lang="ru-RU" dirty="0"/>
              <a:t>2 Распоряжения Министерства транспорта РФ </a:t>
            </a:r>
            <a:r>
              <a:rPr lang="ru-RU" b="1" dirty="0"/>
              <a:t>от 14.03.2008 года №АМ-23-р </a:t>
            </a:r>
            <a:r>
              <a:rPr lang="ru-RU" dirty="0"/>
              <a:t>неправомерно применяется норма в размере 10% для автомобилей, которые работают на дорогах со сложным планом, а также применяется в пределах населенного пункта. Кроме этого данная норма неправомерно применяется и в летний период.</a:t>
            </a:r>
          </a:p>
          <a:p>
            <a:pPr lvl="0" algn="just"/>
            <a:r>
              <a:rPr lang="ru-RU" dirty="0"/>
              <a:t>В нарушение письма Федеральной службы государственной статистики «О порядке применения путевых листов легкового автомобиля»</a:t>
            </a:r>
            <a:r>
              <a:rPr lang="ru-RU" b="1" dirty="0"/>
              <a:t> от 03.02.2005 № ИУ-09-22/257</a:t>
            </a:r>
            <a:r>
              <a:rPr lang="ru-RU" dirty="0"/>
              <a:t> имеются случаи, когда пройденный километраж автомобиля по пунктам следования не соответствует итоговому километражу, в связи с чем, неправомерно списывается топливо.</a:t>
            </a:r>
          </a:p>
          <a:p>
            <a:pPr lvl="0" algn="just"/>
            <a:r>
              <a:rPr lang="ru-RU" dirty="0"/>
              <a:t>Нарушение Распоряжения Министерства транспорта РФ </a:t>
            </a:r>
            <a:r>
              <a:rPr lang="ru-RU" b="1" dirty="0"/>
              <a:t>от 14.03.2008 №АМ-23-р</a:t>
            </a:r>
            <a:r>
              <a:rPr lang="ru-RU" dirty="0"/>
              <a:t>, </a:t>
            </a:r>
            <a:r>
              <a:rPr lang="ru-RU" dirty="0" smtClean="0"/>
              <a:t>- неправомерное </a:t>
            </a:r>
            <a:r>
              <a:rPr lang="ru-RU" dirty="0"/>
              <a:t>установлении норм расхода топлива, на основании которых незаконно списано топливо по статье бюджетной классификации 340 «Увеличение стоимости материальных запасов</a:t>
            </a:r>
            <a:r>
              <a:rPr lang="ru-RU" dirty="0" smtClean="0"/>
              <a:t>».</a:t>
            </a:r>
            <a:endParaRPr lang="ru-RU" dirty="0"/>
          </a:p>
        </p:txBody>
      </p:sp>
      <p:pic>
        <p:nvPicPr>
          <p:cNvPr id="4" name="Picture 2" descr="C:\Users\timofeeva\Desktop\слайды\ads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148065" y="0"/>
            <a:ext cx="2487810" cy="5905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21748558"/>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467544" y="908720"/>
            <a:ext cx="8208912" cy="5328592"/>
          </a:xfrm>
        </p:spPr>
        <p:txBody>
          <a:bodyPr>
            <a:normAutofit fontScale="55000" lnSpcReduction="20000"/>
          </a:bodyPr>
          <a:lstStyle/>
          <a:p>
            <a:pPr lvl="0" algn="just"/>
            <a:r>
              <a:rPr lang="ru-RU" dirty="0"/>
              <a:t>В нарушение раздела 3 приложения 5 Приказа Минфина РФ «Об утверждении форм первичных учетных документов и регистров бухгалтерского учета, применяемые органами государственной власти (государственными органами), органами местного самоуправления, органами управления государственными внебюджетными фондами, государственными академиями наук, государственными (муниципальными) учреждениями и методических указаний по их применению» </a:t>
            </a:r>
            <a:r>
              <a:rPr lang="ru-RU" b="1" dirty="0"/>
              <a:t>от 15.12.2010 №173н </a:t>
            </a:r>
            <a:r>
              <a:rPr lang="ru-RU" dirty="0"/>
              <a:t>при распечатывании инвентарных списков не формируются сведения о номере инвентарной карточки по соответствующему объекту основных средств, при распечатывании описи инвентарных карточек не формируются номера инвентарных карточек.</a:t>
            </a:r>
          </a:p>
          <a:p>
            <a:pPr lvl="0" algn="just"/>
            <a:r>
              <a:rPr lang="ru-RU" dirty="0"/>
              <a:t>Неправомерное расходование средств по статье 225 «Работы, услуги по содержанию имущества». Учреждением заключен государственный контракт на выполнение работ по текущему ремонту с ООО (далее - Подрядчик). Согласно предмету договора Подрядчик обязуется по заданию Заказчика выполнить работы по текущему ремонту ограждения стационара и поликлиники (далее - работы). Цена контракта определена локальным сметным расчетом. Согласно постановлению Госстроя СССР "Об утверждении Положения о проведении планово-предупредительного ремонта производственных зданий и сооружений" </a:t>
            </a:r>
            <a:r>
              <a:rPr lang="ru-RU" b="1" dirty="0"/>
              <a:t>от 29.12.1973 № 279 </a:t>
            </a:r>
            <a:r>
              <a:rPr lang="ru-RU" dirty="0"/>
              <a:t>работы по текущему ремонту ограждения стационара в соответствии с ведомостью объемов работ проводимых Учреждением не соответствуют перечню работ, установленных разделом 3 приложения 3 положения о проведении ремонта.</a:t>
            </a:r>
          </a:p>
          <a:p>
            <a:pPr algn="just"/>
            <a:r>
              <a:rPr lang="ru-RU" dirty="0"/>
              <a:t>В нарушение пункта 9.6 Примерного Положения об оплате труда работников медицинских организаций, подведомственных Департаменту здравоохранения Ханты-Мансийского автономного округа – Югры утвержденного Приказом </a:t>
            </a:r>
            <a:r>
              <a:rPr lang="ru-RU" dirty="0" err="1"/>
              <a:t>Депздрава</a:t>
            </a:r>
            <a:r>
              <a:rPr lang="ru-RU" dirty="0"/>
              <a:t> Югры </a:t>
            </a:r>
            <a:r>
              <a:rPr lang="ru-RU" b="1" dirty="0"/>
              <a:t>от 11.01.2013 № 2-нп</a:t>
            </a:r>
            <a:r>
              <a:rPr lang="ru-RU" dirty="0"/>
              <a:t>, Приказом </a:t>
            </a:r>
            <a:r>
              <a:rPr lang="ru-RU" dirty="0" err="1"/>
              <a:t>Депздрава</a:t>
            </a:r>
            <a:r>
              <a:rPr lang="ru-RU" dirty="0"/>
              <a:t> Югры </a:t>
            </a:r>
            <a:r>
              <a:rPr lang="ru-RU" b="1" dirty="0"/>
              <a:t>от 30.12.2013 № 17-нп </a:t>
            </a:r>
            <a:r>
              <a:rPr lang="ru-RU" dirty="0"/>
              <a:t>выплата работникам за работу в ночное время производится в размере до 50 процентов от должностного оклада (оклада), рассчитанного за каждый час работы в ночное время с учетом надбавки за вредность, опасность инфицирования микобактериями туберкулеза, надбавки за стаж работы, выплат стимулирующего характера</a:t>
            </a:r>
            <a:r>
              <a:rPr lang="ru-RU" dirty="0" smtClean="0"/>
              <a:t>.</a:t>
            </a:r>
          </a:p>
          <a:p>
            <a:pPr algn="just"/>
            <a:r>
              <a:rPr lang="ru-RU" dirty="0"/>
              <a:t>В нарушении пункта 7 постановления Правительства РФ «Об особенностях направления работников в служебные командировки» </a:t>
            </a:r>
            <a:r>
              <a:rPr lang="ru-RU" b="1" dirty="0"/>
              <a:t>от 13.10.2008 №749 </a:t>
            </a:r>
            <a:r>
              <a:rPr lang="ru-RU" dirty="0"/>
              <a:t>имеются случаи не проставления отметок в командировочном удостоверении о нахождении сотрудника в разных населенных пунктах, в которые он командирован.</a:t>
            </a:r>
            <a:endParaRPr lang="ru-RU" dirty="0" smtClean="0"/>
          </a:p>
        </p:txBody>
      </p:sp>
      <p:pic>
        <p:nvPicPr>
          <p:cNvPr id="4" name="Picture 2" descr="C:\Users\timofeeva\Desktop\слайды\ads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148065" y="0"/>
            <a:ext cx="2487810" cy="5905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0898260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611560" y="692696"/>
            <a:ext cx="6840760" cy="3960440"/>
          </a:xfrm>
        </p:spPr>
        <p:txBody>
          <a:bodyPr>
            <a:normAutofit fontScale="55000" lnSpcReduction="20000"/>
          </a:bodyPr>
          <a:lstStyle/>
          <a:p>
            <a:pPr marL="0" indent="355600" algn="just">
              <a:lnSpc>
                <a:spcPct val="120000"/>
              </a:lnSpc>
              <a:buNone/>
            </a:pPr>
            <a:r>
              <a:rPr lang="ru-RU" dirty="0"/>
              <a:t>В соответствии с постановлениями Правительства Ханты-Мансийского автономного округа – Югры от 21.02.2014 года № 59-п «О Порядке осуществления главными распорядителями (распорядителями) бюджетных средств, главными администраторами (администраторами) доходов бюджета, главными администраторами (администраторами) источников финансирования дефицита бюджета Ханты-Мансийского автономного округа – Югры внутреннего финансового контроля и внутреннего финансового аудита», от 14 февраля 2014 года № 50-п «О Порядке осуществления органами государственной власти Ханты-Мансийского автономного округа – Югры ведомственного контроля в сфере закупок для обеспечения государственных нужд», от 14 февраля 2014 года № 51-п «О Порядке осуществления органами государственной власти Ханты-Мансийского автономного округа – Югры контроля за деятельностью государственных учреждений Ханты-Мансийского автономного округа – Югры», Департаментом здравоохранения Ханты-Мансийского автономного округа – Югры </a:t>
            </a:r>
            <a:r>
              <a:rPr lang="ru-RU" b="1" dirty="0"/>
              <a:t>в отчетном периоде было запланировано проведение 14 контрольных мероприятий.</a:t>
            </a:r>
          </a:p>
        </p:txBody>
      </p:sp>
      <p:pic>
        <p:nvPicPr>
          <p:cNvPr id="2050" name="Picture 2" descr="C:\Users\timofeeva\Desktop\слайды\ads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148065" y="0"/>
            <a:ext cx="2487810" cy="590550"/>
          </a:xfrm>
          <a:prstGeom prst="rect">
            <a:avLst/>
          </a:prstGeom>
          <a:noFill/>
          <a:extLst>
            <a:ext uri="{909E8E84-426E-40DD-AFC4-6F175D3DCCD1}">
              <a14:hiddenFill xmlns:a14="http://schemas.microsoft.com/office/drawing/2010/main">
                <a:solidFill>
                  <a:srgbClr val="FFFFFF"/>
                </a:solidFill>
              </a14:hiddenFill>
            </a:ext>
          </a:extLst>
        </p:spPr>
      </p:pic>
      <p:pic>
        <p:nvPicPr>
          <p:cNvPr id="1026" name="Picture 2" descr="C:\Users\timofeeva\Desktop\слайды\cropped-Middle_texture.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7544" y="4365104"/>
            <a:ext cx="8208912" cy="172819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67006205"/>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467544" y="980728"/>
            <a:ext cx="8208912" cy="5184576"/>
          </a:xfrm>
        </p:spPr>
        <p:txBody>
          <a:bodyPr>
            <a:normAutofit fontScale="55000" lnSpcReduction="20000"/>
          </a:bodyPr>
          <a:lstStyle/>
          <a:p>
            <a:pPr lvl="0" algn="just"/>
            <a:r>
              <a:rPr lang="ru-RU" dirty="0"/>
              <a:t>В нарушение методических указаний по применению форм первичных учетных документов и формированию регистров бухгалтерского учета органами государственной власти (государственными органами), органами местного самоуправления, органами управления государственными внебюджетными фондами, государственными академиями наук, государственными (муниципальными) учреждениями, утвержденных приказом Минфина РФ </a:t>
            </a:r>
            <a:r>
              <a:rPr lang="ru-RU" b="1" dirty="0"/>
              <a:t>от 15.12.2010 № 173н </a:t>
            </a:r>
            <a:r>
              <a:rPr lang="ru-RU" dirty="0"/>
              <a:t>в Журнале операций № 3 «Расчеты с подотчетными лицами» отсутствуют перенесенные остатки на начало и на конец определенного периода.</a:t>
            </a:r>
          </a:p>
          <a:p>
            <a:pPr lvl="0" algn="just"/>
            <a:r>
              <a:rPr lang="ru-RU" dirty="0"/>
              <a:t>В нарушении подпункта «в» пункта 3 Положения о предельных нормах возмещения расходов, связанных со служебными командировками, руководителям и работникам государственных учреждений Ханты-Мансийского автономного округа – Югры, утвержденного Постановлением Правительства ХМАО – Югры </a:t>
            </a:r>
            <a:r>
              <a:rPr lang="ru-RU" b="1" dirty="0"/>
              <a:t>от 19.05.2008 № 108-п </a:t>
            </a:r>
            <a:r>
              <a:rPr lang="ru-RU" dirty="0"/>
              <a:t>принят к оплате полюс добровольного страхования от несчастных случаев.</a:t>
            </a:r>
          </a:p>
          <a:p>
            <a:pPr lvl="0" algn="just"/>
            <a:r>
              <a:rPr lang="ru-RU" dirty="0"/>
              <a:t>В нарушение приказа Учреждения «Об утверждении учетной политики для целей бухгалтерского учета» в Учреждении комплексный план командировок на 2013 и 2014 год отсутствует.</a:t>
            </a:r>
          </a:p>
          <a:p>
            <a:pPr lvl="0" algn="just"/>
            <a:r>
              <a:rPr lang="ru-RU" dirty="0"/>
              <a:t>В нарушение пункта 214 Инструкции по применению единого плана счетов бухгалтерского учета для органом государственной власти (государственных органов) органов местного самоуправления органов управления государственными внебюджетными фондами, государственных академий наук, государственных (муниципальных) учреждений, утвержденной приказом Минфина РФ </a:t>
            </a:r>
            <a:r>
              <a:rPr lang="ru-RU" b="1" dirty="0"/>
              <a:t>от 01.12.2010 № 157н</a:t>
            </a:r>
            <a:r>
              <a:rPr lang="ru-RU" dirty="0"/>
              <a:t> увеличение дебиторской задолженности подотчетных лиц на сумму полученных денежных средств допускается при имеющейся за подотчетным лицом задолженности по денежным средствам.</a:t>
            </a:r>
          </a:p>
          <a:p>
            <a:pPr lvl="0" algn="just"/>
            <a:r>
              <a:rPr lang="ru-RU" dirty="0"/>
              <a:t>В нарушение пункта 6 Порядка предоставления информации государственным (муниципальным) учреждением, ее размещения на официальном сайте в сети Интернет и ведения указанного сайта, утвержденного приказом Минфина РФ </a:t>
            </a:r>
            <a:r>
              <a:rPr lang="ru-RU" b="1" dirty="0"/>
              <a:t>от 21.07.2011 № 86н</a:t>
            </a:r>
            <a:r>
              <a:rPr lang="ru-RU" dirty="0"/>
              <a:t>, не размещены на официальном сайте (</a:t>
            </a:r>
            <a:r>
              <a:rPr lang="ru-RU" u="sng" dirty="0">
                <a:hlinkClick r:id="rId2"/>
              </a:rPr>
              <a:t>www.bus.gov.ru</a:t>
            </a:r>
            <a:r>
              <a:rPr lang="ru-RU" dirty="0"/>
              <a:t>) электронные копии государственных заданий на оказания услуг (выполнение работ</a:t>
            </a:r>
            <a:r>
              <a:rPr lang="ru-RU" dirty="0" smtClean="0"/>
              <a:t>).</a:t>
            </a:r>
            <a:endParaRPr lang="ru-RU" dirty="0"/>
          </a:p>
        </p:txBody>
      </p:sp>
      <p:pic>
        <p:nvPicPr>
          <p:cNvPr id="4" name="Picture 2" descr="C:\Users\timofeeva\Desktop\слайды\ads2.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148065" y="0"/>
            <a:ext cx="2487810" cy="5905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36887028"/>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467544" y="908720"/>
            <a:ext cx="8208912" cy="5400600"/>
          </a:xfrm>
        </p:spPr>
        <p:txBody>
          <a:bodyPr>
            <a:normAutofit fontScale="55000" lnSpcReduction="20000"/>
          </a:bodyPr>
          <a:lstStyle/>
          <a:p>
            <a:pPr lvl="0" algn="just"/>
            <a:r>
              <a:rPr lang="ru-RU" dirty="0"/>
              <a:t>В нарушение Указания о порядке применения бюджетной классификации РФ на 2013 год и плановый период 2014 и 2015 годов, утвержденного приказом Минфина РФ </a:t>
            </a:r>
            <a:r>
              <a:rPr lang="ru-RU" b="1" dirty="0"/>
              <a:t>от 21.12.2012 № 171н </a:t>
            </a:r>
            <a:r>
              <a:rPr lang="ru-RU" dirty="0"/>
              <a:t>платежным поручением, Учреждением произведена оплата 30% по договору комиссионной судебно-медицинской экспертизы качества оказания медицинской помощи по материалам гражданского дела по подстатье 225 «Услуги по содержанию имущества», следовало относить на подстатью 226 «Прочие услуги».</a:t>
            </a:r>
          </a:p>
          <a:p>
            <a:pPr lvl="0" algn="just"/>
            <a:r>
              <a:rPr lang="ru-RU" dirty="0"/>
              <a:t>В нарушение пункта 9.5 Положения об оплате и стимулировании труда работников Учреждения, выплата работникам Учреждения за работу в ночное время производилась с учетом выплат компенсационного характера за тяжелую работу, работу с вредными и (или) опасными и иными особыми условиями труда.</a:t>
            </a:r>
          </a:p>
          <a:p>
            <a:pPr lvl="0" algn="just"/>
            <a:r>
              <a:rPr lang="ru-RU" dirty="0"/>
              <a:t>В нарушение пункта 4 Порядка и условия предоставления ежегодного дополнительного оплачиваемого отпуска за ненормированный рабочий день работникам организаций, финансируемых из бюджета Ханты-Мансийского автономного округа – Югры, утвержденного постановлением Правительства Ханты-Мансийского автономного округа – Югры </a:t>
            </a:r>
            <a:r>
              <a:rPr lang="ru-RU" b="1" dirty="0"/>
              <a:t>от 26.08.2003 № 331-п</a:t>
            </a:r>
            <a:r>
              <a:rPr lang="ru-RU" dirty="0"/>
              <a:t>, в Учреждении не ведется учет времени, фактически отработанного каждым работником Учреждения в условиях ненормированного рабочего дня.</a:t>
            </a:r>
          </a:p>
          <a:p>
            <a:pPr lvl="0" algn="just"/>
            <a:r>
              <a:rPr lang="ru-RU" dirty="0"/>
              <a:t>В нарушение Положения об оплате и стимулировании труда работников Учреждения, при предоставлении ежегодного оплачиваемого отпуска работникам Учреждения, неверно начислена и выплачена единовременная выплата к отпуску.</a:t>
            </a:r>
          </a:p>
          <a:p>
            <a:pPr lvl="0" algn="just"/>
            <a:r>
              <a:rPr lang="ru-RU" dirty="0"/>
              <a:t>В нарушение пункта 6 Инструкции по применению единого плана счетов бухгалтерского учета для органов государственной власти (государственных органов), органов местного самоуправления, органов управления государственными внебюджетными фондами, государственных академий наук, государственных (муниципальных) учреждений, утвержденной приказом Минфина РФ </a:t>
            </a:r>
            <a:r>
              <a:rPr lang="ru-RU" b="1" dirty="0"/>
              <a:t>от 01.12.2010 № 157н</a:t>
            </a:r>
            <a:r>
              <a:rPr lang="ru-RU" dirty="0"/>
              <a:t>, Учреждением используются формы первичных (сводных) учетных документов, неутвержденные Учетной политикой Учреждения.</a:t>
            </a:r>
          </a:p>
          <a:p>
            <a:pPr algn="just"/>
            <a:r>
              <a:rPr lang="ru-RU" dirty="0"/>
              <a:t>В нарушение Учетной политики Учреждения, пункта 7 Положения об особенностях направления работников в служебные командировки, утвержденного постановлением Правительства РФ </a:t>
            </a:r>
            <a:r>
              <a:rPr lang="ru-RU" b="1" dirty="0"/>
              <a:t>от 13.10.2008 № 749</a:t>
            </a:r>
            <a:r>
              <a:rPr lang="ru-RU" dirty="0"/>
              <a:t>, при проверке порядка оформления приказов (распоряжений) о направлении работника в командировку, выявлено отсутствие наименования организации командирования, подписи и даты ознакомления работника.</a:t>
            </a:r>
          </a:p>
        </p:txBody>
      </p:sp>
      <p:pic>
        <p:nvPicPr>
          <p:cNvPr id="4" name="Picture 2" descr="C:\Users\timofeeva\Desktop\слайды\ads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148065" y="0"/>
            <a:ext cx="2487810" cy="5905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51221204"/>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467544" y="692696"/>
            <a:ext cx="8208912" cy="5832648"/>
          </a:xfrm>
        </p:spPr>
        <p:txBody>
          <a:bodyPr>
            <a:normAutofit fontScale="55000" lnSpcReduction="20000"/>
          </a:bodyPr>
          <a:lstStyle/>
          <a:p>
            <a:pPr lvl="0" algn="just"/>
            <a:r>
              <a:rPr lang="ru-RU" dirty="0"/>
              <a:t>В нарушение пунктов 3, 4 раздела </a:t>
            </a:r>
            <a:r>
              <a:rPr lang="en-US" dirty="0"/>
              <a:t>IV</a:t>
            </a:r>
            <a:r>
              <a:rPr lang="ru-RU" dirty="0"/>
              <a:t> Официального толкования отдельных норм Ханты-Мансийского автономного округа – Югры «О гарантиях и компенсациях для лиц, проживающих в Ханты-Мансийском автономном округе – Югре, работающих в государственных органах и государственных учреждениях Ханты-Мансийского автономного округа – Югры», утвержденного постановлением Думы Ханты-Мансийского автономного округа – Югры </a:t>
            </a:r>
            <a:r>
              <a:rPr lang="ru-RU" b="1" dirty="0"/>
              <a:t>от 01.03.2010 № 4676</a:t>
            </a:r>
            <a:r>
              <a:rPr lang="ru-RU" dirty="0"/>
              <a:t>, срок представления авансового отчета работникам Учреждения о произведенных расходах с приложением подлинников проездных и перевозочных документов, а также срок о полном объеме возврата средств, выплаченные работнику Учреждения в качестве предварительной компенсации расходов, не верно указан в Учетной политики Учреждения.</a:t>
            </a:r>
          </a:p>
          <a:p>
            <a:pPr lvl="0" algn="just"/>
            <a:r>
              <a:rPr lang="ru-RU" dirty="0"/>
              <a:t>В нарушение пункта 10 Положения об особенностях направления работников в служебные командировки работникам Учреждения при направлении их в командировки не были выданы денежные авансы на оплату расходов, при отсутствии задолженности по ранее выданным денежным средствам.</a:t>
            </a:r>
          </a:p>
          <a:p>
            <a:pPr lvl="0" algn="just"/>
            <a:r>
              <a:rPr lang="ru-RU" dirty="0"/>
              <a:t>В нарушении Учетной политики Учреждения служебные задания заполнены не в полном объеме.</a:t>
            </a:r>
          </a:p>
          <a:p>
            <a:pPr lvl="0" algn="just"/>
            <a:r>
              <a:rPr lang="ru-RU" dirty="0"/>
              <a:t>В нарушение пункта 3 Положения о предельных нормах возмещения расходов, связанных со служебными командировками, руководителям и работникам государственных учреждений Ханты-Мансийского автономного округа – Югры, утвержденного постановлением Правительства Ханты-Мансийского автономного округа – Югры </a:t>
            </a:r>
            <a:r>
              <a:rPr lang="ru-RU" b="1" dirty="0"/>
              <a:t>от 19.05.2008 № 108-п</a:t>
            </a:r>
            <a:r>
              <a:rPr lang="ru-RU" dirty="0"/>
              <a:t>, работникам Учреждения, находившемся в служебных командировках и не предоставившим документы, подтверждающие расходы по найму жилого помещения, возмещены расходы, не предусмотренные вышеуказанным Положением.</a:t>
            </a:r>
          </a:p>
          <a:p>
            <a:pPr lvl="0" algn="just"/>
            <a:r>
              <a:rPr lang="ru-RU" dirty="0"/>
              <a:t>В нарушение статьи 9 Федерального Закона РФ «О бухгалтерском учете» </a:t>
            </a:r>
            <a:r>
              <a:rPr lang="ru-RU" b="1" dirty="0"/>
              <a:t>от 06.12.2011 № 402-ФЗ </a:t>
            </a:r>
            <a:r>
              <a:rPr lang="ru-RU" dirty="0"/>
              <a:t>к бухгалтерскому учету приняты расходы без подтверждающих документов</a:t>
            </a:r>
            <a:r>
              <a:rPr lang="ru-RU" dirty="0" smtClean="0"/>
              <a:t>.</a:t>
            </a:r>
          </a:p>
          <a:p>
            <a:pPr lvl="0" algn="just"/>
            <a:r>
              <a:rPr lang="ru-RU" dirty="0"/>
              <a:t>В нарушение пункта 7 Положения об особенностях направления работников в служебные командировки установлены следующие нарушения:</a:t>
            </a:r>
          </a:p>
          <a:p>
            <a:pPr marL="68580" indent="0" algn="just">
              <a:buNone/>
            </a:pPr>
            <a:r>
              <a:rPr lang="ru-RU" dirty="0"/>
              <a:t>отметки в командировочном удостоверении о прибытии в пункт назначения и выбытии из него заверены штампом, а должны заверяться печатью того же предприятия, на которое согласно приказу руководителя направлен работник в командировку;</a:t>
            </a:r>
          </a:p>
          <a:p>
            <a:pPr marL="68580" indent="0" algn="just">
              <a:buNone/>
            </a:pPr>
            <a:r>
              <a:rPr lang="ru-RU" dirty="0"/>
              <a:t>в командировочных удостоверениях работников Учреждения, направленных в организации, находящиеся в разных населенных пунктах, отсутствует отметки о дате приезда во все места командирования и дате выезда из них.</a:t>
            </a:r>
          </a:p>
          <a:p>
            <a:pPr lvl="0"/>
            <a:endParaRPr lang="ru-RU" dirty="0"/>
          </a:p>
          <a:p>
            <a:endParaRPr lang="ru-RU" dirty="0"/>
          </a:p>
        </p:txBody>
      </p:sp>
      <p:pic>
        <p:nvPicPr>
          <p:cNvPr id="4" name="Picture 2" descr="C:\Users\timofeeva\Desktop\слайды\ads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148065" y="0"/>
            <a:ext cx="2487810" cy="5905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54370681"/>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467544" y="1124744"/>
            <a:ext cx="8208912" cy="5040560"/>
          </a:xfrm>
        </p:spPr>
        <p:txBody>
          <a:bodyPr>
            <a:normAutofit fontScale="55000" lnSpcReduction="20000"/>
          </a:bodyPr>
          <a:lstStyle/>
          <a:p>
            <a:pPr lvl="0" algn="just"/>
            <a:r>
              <a:rPr lang="ru-RU" dirty="0"/>
              <a:t>В нарушение Учетной политики Учреждения, пункта 214 Инструкции по применению единого плана счетов бухгалтерского учета для органов государственной власти (государственных органов), органов местного самоуправления, органов управления государственными внебюджетными фондами, государственных академий наук, государственных (муниципальных) учреждений, утвержденной приказом Минфина РФ </a:t>
            </a:r>
            <a:r>
              <a:rPr lang="ru-RU" b="1" dirty="0"/>
              <a:t>от 01.12.2010 № 157н </a:t>
            </a:r>
            <a:r>
              <a:rPr lang="ru-RU" dirty="0"/>
              <a:t>Учреждением производится выдача средств под отчет штатным работникам, у которых имеется задолженностью по ранее выданным средствам.</a:t>
            </a:r>
          </a:p>
          <a:p>
            <a:pPr lvl="0" algn="just"/>
            <a:r>
              <a:rPr lang="ru-RU" dirty="0"/>
              <a:t>В нарушение пункта 10 Положения об особенностях направления работников в служебные командировки работникам Учреждения при направлении их в командировки не были выданы денежные авансы на оплату расходов, при отсутствии задолженности по ранее выданным денежным средствам.</a:t>
            </a:r>
          </a:p>
          <a:p>
            <a:pPr lvl="0" algn="just"/>
            <a:r>
              <a:rPr lang="ru-RU" dirty="0"/>
              <a:t>В нарушении Учетной политики Учреждения служебные задания заполнены не в полном объеме.</a:t>
            </a:r>
          </a:p>
          <a:p>
            <a:pPr lvl="0" algn="just"/>
            <a:r>
              <a:rPr lang="ru-RU" dirty="0"/>
              <a:t>В нарушение пункта 7 Положения об особенностях направления работников в служебные командировки установлены следующие нарушения:</a:t>
            </a:r>
          </a:p>
          <a:p>
            <a:pPr lvl="0" algn="just"/>
            <a:r>
              <a:rPr lang="ru-RU" dirty="0"/>
              <a:t>отметки в командировочном удостоверении о прибытии в пункт назначения и выбытии из него заверены штампом, а должны заверяться печатью того же предприятия, на которое согласно приказу руководителя направлен работник в командировку;</a:t>
            </a:r>
          </a:p>
          <a:p>
            <a:pPr lvl="0" algn="just"/>
            <a:r>
              <a:rPr lang="ru-RU" dirty="0"/>
              <a:t>в командировочных удостоверениях работников Учреждения, направленных в организации, находящиеся в разных населенных пунктах, отсутствует отметки о дате приезда во все места командирования и дате выезда из них.</a:t>
            </a:r>
          </a:p>
          <a:p>
            <a:pPr lvl="0" algn="just"/>
            <a:r>
              <a:rPr lang="ru-RU" dirty="0"/>
              <a:t>В нарушение пункта 10 Положения об особенностях направления работников в служебные командировки работникам Учреждения, при направлении их в командировки, не были выданы денежные авансы на оплату расходов, при отсутствии задолженности по ранее выданным денежным средствам.</a:t>
            </a:r>
          </a:p>
          <a:p>
            <a:pPr lvl="0" algn="just"/>
            <a:r>
              <a:rPr lang="ru-RU" dirty="0"/>
              <a:t>В нарушении Учетной политики Учреждения служебные задания заполнены не в полном объеме.</a:t>
            </a:r>
          </a:p>
          <a:p>
            <a:pPr lvl="0" algn="just"/>
            <a:r>
              <a:rPr lang="ru-RU" dirty="0"/>
              <a:t>В нарушение статьи 9 Федерального Закона РФ «О бухгалтерском учете» </a:t>
            </a:r>
            <a:r>
              <a:rPr lang="ru-RU" b="1" dirty="0"/>
              <a:t>от 06.12.2011 № 402-ФЗ </a:t>
            </a:r>
            <a:r>
              <a:rPr lang="ru-RU" dirty="0"/>
              <a:t>к бухгалтерскому учету приняты расходы без подтверждающих документов</a:t>
            </a:r>
            <a:r>
              <a:rPr lang="ru-RU" dirty="0" smtClean="0"/>
              <a:t>.</a:t>
            </a:r>
            <a:endParaRPr lang="ru-RU" dirty="0"/>
          </a:p>
        </p:txBody>
      </p:sp>
      <p:pic>
        <p:nvPicPr>
          <p:cNvPr id="4" name="Picture 2" descr="C:\Users\timofeeva\Desktop\слайды\ads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148065" y="0"/>
            <a:ext cx="2487810" cy="5905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35397489"/>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467544" y="1124744"/>
            <a:ext cx="8208912" cy="4896544"/>
          </a:xfrm>
        </p:spPr>
        <p:txBody>
          <a:bodyPr>
            <a:normAutofit fontScale="55000" lnSpcReduction="20000"/>
          </a:bodyPr>
          <a:lstStyle/>
          <a:p>
            <a:pPr lvl="0" algn="just"/>
            <a:r>
              <a:rPr lang="ru-RU" dirty="0"/>
              <a:t>В нарушение пункта 7 Положения об особенностях направления работников в служебные командировки установлены следующие нарушения:</a:t>
            </a:r>
          </a:p>
          <a:p>
            <a:pPr marL="68580" indent="0" algn="just">
              <a:buNone/>
            </a:pPr>
            <a:r>
              <a:rPr lang="ru-RU" dirty="0"/>
              <a:t>отметки в командировочном удостоверении о прибытии в пункт назначения и выбытии из него заверены штампом, а должны заверяться печатью того же предприятия, на которое согласно приказу руководителя направлен работник в командировку;</a:t>
            </a:r>
          </a:p>
          <a:p>
            <a:pPr marL="68580" indent="0" algn="just">
              <a:buNone/>
            </a:pPr>
            <a:r>
              <a:rPr lang="ru-RU" dirty="0"/>
              <a:t>в командировочных удостоверениях работников Учреждения, направленных в организации, находящиеся в разных населенных пунктах, отсутствует отметки о дате приезда во все места командирования и дате выезда из них.</a:t>
            </a:r>
          </a:p>
          <a:p>
            <a:pPr lvl="0" algn="just"/>
            <a:r>
              <a:rPr lang="ru-RU" dirty="0"/>
              <a:t>В нарушение Учетной политики Учреждения, пункта 214 Инструкции по применению единого плана счетов бухгалтерского учета для органов государственной власти (государственных органов), органов местного самоуправления, органов управления государственными внебюджетными фондами, государственных академий наук, государственных (муниципальных) учреждений, утвержденной приказом Минфина РФ </a:t>
            </a:r>
            <a:r>
              <a:rPr lang="ru-RU" b="1" dirty="0"/>
              <a:t>от 01.12.2010 № 157н </a:t>
            </a:r>
            <a:r>
              <a:rPr lang="ru-RU" dirty="0"/>
              <a:t>Учреждением производится выдача средств под отчет штатным работникам, у которых имеется задолженностью по ранее выданным средствам.</a:t>
            </a:r>
          </a:p>
          <a:p>
            <a:pPr lvl="0" algn="just"/>
            <a:r>
              <a:rPr lang="ru-RU" dirty="0"/>
              <a:t>В нарушение пункта 8 статьи 9 Федерального закона «О бухгалтерском учете» </a:t>
            </a:r>
            <a:r>
              <a:rPr lang="ru-RU" b="1" dirty="0"/>
              <a:t>от 06.12.2011 № 402-ФЗ </a:t>
            </a:r>
            <a:r>
              <a:rPr lang="ru-RU" dirty="0"/>
              <a:t>изъятые первичные учетные документы по текущему ремонту помещений Учреждения не включены в документы бухгалтерского учета Учреждения.</a:t>
            </a:r>
          </a:p>
          <a:p>
            <a:pPr lvl="0" algn="just"/>
            <a:r>
              <a:rPr lang="ru-RU" dirty="0"/>
              <a:t>В нарушение пункта 2.1. Положения </a:t>
            </a:r>
            <a:r>
              <a:rPr lang="ru-RU" b="1" dirty="0"/>
              <a:t>от 12.10.2011 № 373-П </a:t>
            </a:r>
            <a:r>
              <a:rPr lang="ru-RU" dirty="0"/>
              <a:t>кассовые документы оформляются работником (бухгалтером), при отсутствии распорядительного документа Учреждения. </a:t>
            </a:r>
          </a:p>
          <a:p>
            <a:pPr lvl="0" algn="just"/>
            <a:r>
              <a:rPr lang="ru-RU" dirty="0"/>
              <a:t>В нарушение раздела 3 приложения 5 приказа Минфина РФ </a:t>
            </a:r>
            <a:r>
              <a:rPr lang="ru-RU" b="1" dirty="0"/>
              <a:t>от 15.12.2010 № 173н </a:t>
            </a:r>
            <a:r>
              <a:rPr lang="ru-RU" dirty="0"/>
              <a:t>при распечатывании инвентарных списков не всегда формируется номер карточки, при выбытии не формируется номер документа и причина выбытия.</a:t>
            </a:r>
          </a:p>
          <a:p>
            <a:pPr lvl="0" algn="just"/>
            <a:r>
              <a:rPr lang="ru-RU" dirty="0"/>
              <a:t>В нарушение пункта 6 приказа Минфина </a:t>
            </a:r>
            <a:r>
              <a:rPr lang="ru-RU" b="1" dirty="0"/>
              <a:t>от 06.12.2010 № 162н </a:t>
            </a:r>
            <a:r>
              <a:rPr lang="ru-RU" dirty="0"/>
              <a:t>во всем проверяемом периоде поступление основных средств стоимостью более 3 000 рублей не оформляется актом о приеме-передаче объектов основных средств по форме 0306001.</a:t>
            </a:r>
          </a:p>
        </p:txBody>
      </p:sp>
      <p:pic>
        <p:nvPicPr>
          <p:cNvPr id="4" name="Picture 2" descr="C:\Users\timofeeva\Desktop\слайды\ads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148065" y="0"/>
            <a:ext cx="2487810" cy="5905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95071988"/>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467544" y="1052736"/>
            <a:ext cx="8208912" cy="5040560"/>
          </a:xfrm>
        </p:spPr>
        <p:txBody>
          <a:bodyPr>
            <a:normAutofit fontScale="55000" lnSpcReduction="20000"/>
          </a:bodyPr>
          <a:lstStyle/>
          <a:p>
            <a:pPr lvl="0" algn="just"/>
            <a:r>
              <a:rPr lang="ru-RU" dirty="0"/>
              <a:t>В нарушение раздела 3 приложения 5 приказа Минфина РФ </a:t>
            </a:r>
            <a:r>
              <a:rPr lang="ru-RU" b="1" dirty="0"/>
              <a:t>от 15.12.2010 № 173н </a:t>
            </a:r>
            <a:r>
              <a:rPr lang="ru-RU" dirty="0"/>
              <a:t>в инвентарных карточках учета основных средств не заполнены признаки объекта: «проект, модель, тип, марка, заводской (или иной) номер, дата выпуска; дата ввода в эксплуатацию, дата и номер акта ввода основных средств в эксплуатацию, при его наличии», на оборотной стороне не заполняются сведения о поступлении (на основании акта приема-передачи объекта основных средств (кроме зданий, сооружений) формы 0306001, перемещении (на основании накладной на внутреннее перемещение объекта основных средств формы 0306032, выбытии объектов учета (в том числе на основании акта о списании объекта основных средств (кроме автотранспортных средств) формы 0306003, акта о списании групп объектов основных средств формы 0306033 или акта о списании автотранспортных средств формы 0306004.</a:t>
            </a:r>
          </a:p>
          <a:p>
            <a:pPr lvl="0" algn="just"/>
            <a:r>
              <a:rPr lang="ru-RU" dirty="0"/>
              <a:t>В нарушение раздела 3 приложения 5 приказа Минфина РФ </a:t>
            </a:r>
            <a:r>
              <a:rPr lang="ru-RU" b="1" dirty="0"/>
              <a:t>от 15.12.2010 № 173н </a:t>
            </a:r>
            <a:r>
              <a:rPr lang="ru-RU" dirty="0"/>
              <a:t>при распечатывании описи инвентарных карточек не всегда формируется номер карточки, при выбытии и перемещении основных средств не указываются дата (число, месяц, год) и номер Журнала операций по выбытию и перемещению объектов нефинансовых активов формы 0504071.</a:t>
            </a:r>
          </a:p>
          <a:p>
            <a:pPr lvl="0" algn="just"/>
            <a:r>
              <a:rPr lang="ru-RU" dirty="0"/>
              <a:t>В нарушение приказа Минфина РФ "Об утверждении методических указаний по инвентаризации имущества и финансовых обязательств" </a:t>
            </a:r>
            <a:r>
              <a:rPr lang="ru-RU" b="1" dirty="0"/>
              <a:t>от 13.06.1995 № 49 </a:t>
            </a:r>
            <a:r>
              <a:rPr lang="ru-RU" dirty="0"/>
              <a:t>инвентаризационные описи (сличительные ведомости) подписаны директором и заместителем директора, которые являлись одновременно материально ответственными лицами и членами комиссии.</a:t>
            </a:r>
          </a:p>
          <a:p>
            <a:pPr lvl="0" algn="just"/>
            <a:r>
              <a:rPr lang="ru-RU" dirty="0"/>
              <a:t>В нарушение пункта 11 Инструкции по применению Единого плана счетов бухгалтерского учета для органов государственной власти (государственных органов), органов местного самоуправления, органов управления государственными внебюджетными фондами, государственных академий наук, государственных (муниципальных) учреждений, утвержденного приказом Минфина России </a:t>
            </a:r>
            <a:r>
              <a:rPr lang="ru-RU" b="1" dirty="0"/>
              <a:t>от 01.12.2010 № 157н </a:t>
            </a:r>
            <a:r>
              <a:rPr lang="ru-RU" dirty="0"/>
              <a:t>в журналах операций расчетов с подотчетными лицами операции отражены, но подтверждающие документы не представлены.</a:t>
            </a:r>
          </a:p>
          <a:p>
            <a:pPr lvl="0" algn="just"/>
            <a:r>
              <a:rPr lang="ru-RU" dirty="0"/>
              <a:t>В нарушение пункта 3 Постановления </a:t>
            </a:r>
            <a:r>
              <a:rPr lang="ru-RU" b="1" dirty="0"/>
              <a:t>№ 749 </a:t>
            </a:r>
            <a:r>
              <a:rPr lang="ru-RU" dirty="0"/>
              <a:t>отсутствуют приказы Учреждения о направлении работника в командировку.</a:t>
            </a:r>
          </a:p>
          <a:p>
            <a:endParaRPr lang="ru-RU" dirty="0"/>
          </a:p>
        </p:txBody>
      </p:sp>
      <p:pic>
        <p:nvPicPr>
          <p:cNvPr id="4" name="Picture 2" descr="C:\Users\timofeeva\Desktop\слайды\ads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148065" y="0"/>
            <a:ext cx="2487810" cy="5905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16450249"/>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467544" y="692696"/>
            <a:ext cx="8208912" cy="5832648"/>
          </a:xfrm>
        </p:spPr>
        <p:txBody>
          <a:bodyPr>
            <a:normAutofit fontScale="55000" lnSpcReduction="20000"/>
          </a:bodyPr>
          <a:lstStyle/>
          <a:p>
            <a:pPr lvl="0" algn="just"/>
            <a:r>
              <a:rPr lang="ru-RU" dirty="0"/>
              <a:t>В нарушение пункта 2.2. Постановления Правительства ХМАО-Югры «О предельных нормах возмещения расходов, связанных со служебными командировками, руководителям и работникам государственных учреждений Ханты-Мансийского автономного округа – Югры» </a:t>
            </a:r>
            <a:r>
              <a:rPr lang="ru-RU" b="1" dirty="0"/>
              <a:t>от 19.05.2008 № 108-п </a:t>
            </a:r>
            <a:r>
              <a:rPr lang="ru-RU" dirty="0"/>
              <a:t>отсутствует согласование с директором Департамента здравоохранения ХМАО-Югры на выезд за пределы округ.</a:t>
            </a:r>
          </a:p>
          <a:p>
            <a:pPr lvl="0" algn="just"/>
            <a:r>
              <a:rPr lang="ru-RU" dirty="0"/>
              <a:t>В нарушение статьи 9 Федерального закона РФ «О бухгалтерском учете» </a:t>
            </a:r>
            <a:r>
              <a:rPr lang="ru-RU" b="1" dirty="0"/>
              <a:t>от 06.12.2011 № 402-ФЗ </a:t>
            </a:r>
            <a:r>
              <a:rPr lang="ru-RU" dirty="0"/>
              <a:t>приняты к бухгалтерскому учету и осуществлена неправомерная выплата по авансовым отчетам.</a:t>
            </a:r>
          </a:p>
          <a:p>
            <a:pPr lvl="0" algn="just"/>
            <a:r>
              <a:rPr lang="ru-RU" dirty="0"/>
              <a:t>В нарушении пункта 6 Постановления Правительства РФ «Об особенностях направления работников в служебные командировки» </a:t>
            </a:r>
            <a:r>
              <a:rPr lang="ru-RU" b="1" dirty="0"/>
              <a:t>от 13.10.2008 № 749 </a:t>
            </a:r>
            <a:r>
              <a:rPr lang="ru-RU" dirty="0"/>
              <a:t>на протяжении 2012 года и 2013 года в журнале операций № 3 «Расчет с подотчетными лицами» были использованы недействующие формы для Служебных заданий для направления в командировку и отчет о его выполнении (по ОКУД 0301025) и Приказа (распоряжения) о направлении работников в командировку (по ОКУД 0301023).</a:t>
            </a:r>
          </a:p>
          <a:p>
            <a:pPr lvl="0" algn="just"/>
            <a:r>
              <a:rPr lang="ru-RU" dirty="0" smtClean="0"/>
              <a:t>В </a:t>
            </a:r>
            <a:r>
              <a:rPr lang="ru-RU" dirty="0"/>
              <a:t>нарушение статьи 9 Федерального закона РФ «О бухгалтерском учете»</a:t>
            </a:r>
            <a:r>
              <a:rPr lang="ru-RU" b="1" dirty="0"/>
              <a:t> от 06.12.2011 № 402-ФЗ</a:t>
            </a:r>
            <a:r>
              <a:rPr lang="ru-RU" dirty="0"/>
              <a:t>, в авансовых отчетах по командировочным расходам Учреждения, принятым к бухгалтерскому учету, отсутствуют подтверждающие документы (служебное задание).</a:t>
            </a:r>
          </a:p>
          <a:p>
            <a:pPr algn="just"/>
            <a:r>
              <a:rPr lang="ru-RU" dirty="0"/>
              <a:t>В нарушение пункта 14 раздела </a:t>
            </a:r>
            <a:r>
              <a:rPr lang="en-US" dirty="0"/>
              <a:t>I</a:t>
            </a:r>
            <a:r>
              <a:rPr lang="ru-RU" dirty="0"/>
              <a:t> Приложения к постановлению Думы Ханты-Мансийского автономного округа – Югры «Об утверждении официального толкования отдельных норм закона Ханты-Мансийского автономного округа – Югры «О гарантиях и компенсациях для лиц, проживающих в Ханты-Мансийском автономном округе – Югре, работающих в организациях, финансируемых из бюджета автономного округа» </a:t>
            </a:r>
            <a:r>
              <a:rPr lang="ru-RU" b="1" dirty="0"/>
              <a:t>от 01.03.2010 № 4676</a:t>
            </a:r>
            <a:r>
              <a:rPr lang="ru-RU" dirty="0"/>
              <a:t> бухгалтерией Учреждения выплачивается компенсация расходов за проезд без предоставления письменного заявления на оплату стоимости проезда и провоза багажа к месту использования отпуска и обратно с указанием: членов семьи, места использования отпуска, вида транспортного средства, маршрута следования, стоимости проезда</a:t>
            </a:r>
            <a:r>
              <a:rPr lang="ru-RU" dirty="0" smtClean="0"/>
              <a:t>.</a:t>
            </a:r>
          </a:p>
          <a:p>
            <a:pPr lvl="0" algn="just"/>
            <a:r>
              <a:rPr lang="ru-RU" dirty="0"/>
              <a:t>В нарушение Федерального закона РФ «О бухгалтерском учете» </a:t>
            </a:r>
            <a:r>
              <a:rPr lang="ru-RU" b="1" dirty="0"/>
              <a:t>от 21.11.1996 № 129-ФЗ </a:t>
            </a:r>
            <a:r>
              <a:rPr lang="ru-RU" dirty="0"/>
              <a:t>и пункта 2 раздела </a:t>
            </a:r>
            <a:r>
              <a:rPr lang="en-US" dirty="0"/>
              <a:t>II</a:t>
            </a:r>
            <a:r>
              <a:rPr lang="ru-RU" dirty="0"/>
              <a:t> Официального толкования, Учреждением неправомерно принимаются к учету отдельные отпускные маршрутные листы с реквизитами, заполненными не в полном объеме, а именно: в отметке прибытия и выбытия пункта назначения отсутствует название города и даты прибытия и выбытия, подпись проставляющего отметки.</a:t>
            </a:r>
          </a:p>
          <a:p>
            <a:pPr algn="just"/>
            <a:endParaRPr lang="ru-RU" dirty="0"/>
          </a:p>
        </p:txBody>
      </p:sp>
      <p:pic>
        <p:nvPicPr>
          <p:cNvPr id="4" name="Picture 2" descr="C:\Users\timofeeva\Desktop\слайды\ads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148065" y="0"/>
            <a:ext cx="2487810" cy="5905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86935894"/>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467544" y="692696"/>
            <a:ext cx="8208912" cy="5832648"/>
          </a:xfrm>
        </p:spPr>
        <p:txBody>
          <a:bodyPr>
            <a:normAutofit fontScale="55000" lnSpcReduction="20000"/>
          </a:bodyPr>
          <a:lstStyle/>
          <a:p>
            <a:pPr lvl="0" algn="just"/>
            <a:r>
              <a:rPr lang="ru-RU" dirty="0"/>
              <a:t>В нарушение пункта 8 раздела </a:t>
            </a:r>
            <a:r>
              <a:rPr lang="en-US" dirty="0"/>
              <a:t>I</a:t>
            </a:r>
            <a:r>
              <a:rPr lang="ru-RU" dirty="0"/>
              <a:t> Официального толкования (компенсация расходов производится на основании справки о стоимости проезда на дату приобретения билета в соответствии с установленными категориями проезда, выданной работнику (членам его семьи) организацией, осуществляющей продажу проездных и перевозочных документов (билетов), исходя из тарифов транспортной организации, осуществившей перевозку. Расходы на получение указанной справки компенсации не подлежат).</a:t>
            </a:r>
          </a:p>
          <a:p>
            <a:pPr lvl="0" algn="just"/>
            <a:r>
              <a:rPr lang="ru-RU" dirty="0"/>
              <a:t>В нарушение пункта 12 раздела </a:t>
            </a:r>
            <a:r>
              <a:rPr lang="en-US" dirty="0"/>
              <a:t>I</a:t>
            </a:r>
            <a:r>
              <a:rPr lang="ru-RU" dirty="0"/>
              <a:t>, пункта 6 раздела </a:t>
            </a:r>
            <a:r>
              <a:rPr lang="en-US" dirty="0"/>
              <a:t>II</a:t>
            </a:r>
            <a:r>
              <a:rPr lang="ru-RU" dirty="0"/>
              <a:t>, пункта 3 раздела </a:t>
            </a:r>
            <a:r>
              <a:rPr lang="en-US" dirty="0"/>
              <a:t>IV</a:t>
            </a:r>
            <a:r>
              <a:rPr lang="ru-RU" dirty="0"/>
              <a:t> Официального толкования (Основанием для компенсации расходов, кроме перевозочных документов, также является копия заграничного паспорта (при предъявлении оригинала) с отметкой органа пограничного контроля (пункта пропуска) о месте пересечения государственной границы РФ, а также с отметкой органов пограничного контроля страны пребывания), в авансовых отчетах Учреждения отсутствуют копии заграничного паспорта с отметкой органа пограничного контроля.</a:t>
            </a:r>
          </a:p>
          <a:p>
            <a:pPr lvl="0" algn="just"/>
            <a:r>
              <a:rPr lang="ru-RU" dirty="0"/>
              <a:t>В нарушение раздела 3 приложения 5 приказа Минфина РФ </a:t>
            </a:r>
            <a:r>
              <a:rPr lang="ru-RU" b="1" dirty="0"/>
              <a:t>от 15.12.2010 № 173н</a:t>
            </a:r>
            <a:r>
              <a:rPr lang="ru-RU" dirty="0"/>
              <a:t>, Учреждением, при распечатывании инвентарных списков не формируются сведения по выбытию объектов с указанием даты и номера документа и причине выбытия, а также при распечатывании описи инвентарных карточек не формируются сведения о выбытии и перемещении основных средств, не указываются дата (число, месяц, год) и номер Журнала операций по выбытию и перемещению объектов нефинансовых активов формы 0504071.</a:t>
            </a:r>
          </a:p>
          <a:p>
            <a:pPr lvl="0" algn="just"/>
            <a:r>
              <a:rPr lang="ru-RU" dirty="0"/>
              <a:t>В нарушение пункта 1 статьи 131 </a:t>
            </a:r>
            <a:r>
              <a:rPr lang="ru-RU" b="1" dirty="0"/>
              <a:t>Гражданского кодекса РФ</a:t>
            </a:r>
            <a:r>
              <a:rPr lang="ru-RU" dirty="0"/>
              <a:t>, Учреждением не зарегистрировано право оперативного управления в органе государственной регистрации права.</a:t>
            </a:r>
          </a:p>
          <a:p>
            <a:pPr algn="just"/>
            <a:r>
              <a:rPr lang="ru-RU" dirty="0"/>
              <a:t>В нарушение пункта 36 приказа Минфина России </a:t>
            </a:r>
            <a:r>
              <a:rPr lang="ru-RU" b="1" dirty="0"/>
              <a:t>от 01.12.2010 №157н</a:t>
            </a:r>
            <a:r>
              <a:rPr lang="ru-RU" dirty="0"/>
              <a:t>, без соответствующей регистрации права оперативного управления, сети тепло-водо-газоснабжения учитываются на балансе Учреждения, что искажает бухгалтерскую отчетность. До момента регистрации права оперативного управления, сети тепло-водо-газоснабжения необходимо учитывать на </a:t>
            </a:r>
            <a:r>
              <a:rPr lang="ru-RU" dirty="0" err="1"/>
              <a:t>забалансовом</a:t>
            </a:r>
            <a:r>
              <a:rPr lang="ru-RU" dirty="0"/>
              <a:t> счете 01 «Имущество, полученное в пользование</a:t>
            </a:r>
            <a:r>
              <a:rPr lang="ru-RU" dirty="0" smtClean="0"/>
              <a:t>».</a:t>
            </a:r>
          </a:p>
          <a:p>
            <a:pPr lvl="0" algn="just"/>
            <a:r>
              <a:rPr lang="ru-RU" dirty="0"/>
              <a:t>В нарушение пункта 11 Порядка составления и утверждения плана финансово-хозяйственной деятельности бюджетных и автономных учреждений Ханты-Мансийского автономного округа – Югры, приложение к приказу </a:t>
            </a:r>
            <a:r>
              <a:rPr lang="ru-RU" dirty="0" err="1"/>
              <a:t>Депимущества</a:t>
            </a:r>
            <a:r>
              <a:rPr lang="ru-RU" dirty="0"/>
              <a:t> Югры </a:t>
            </a:r>
            <a:r>
              <a:rPr lang="ru-RU" b="1" dirty="0"/>
              <a:t>от 21.07.2011 № 7-нп </a:t>
            </a:r>
            <a:r>
              <a:rPr lang="ru-RU" dirty="0"/>
              <a:t>во всем проверяемом периоде План ФХД не подписывался начальником планово-экономического отдела Учреждения (подразделения).</a:t>
            </a:r>
          </a:p>
          <a:p>
            <a:pPr algn="just"/>
            <a:endParaRPr lang="ru-RU" dirty="0"/>
          </a:p>
        </p:txBody>
      </p:sp>
      <p:pic>
        <p:nvPicPr>
          <p:cNvPr id="4" name="Picture 2" descr="C:\Users\timofeeva\Desktop\слайды\ads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148065" y="30138"/>
            <a:ext cx="2487810" cy="5905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98608875"/>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467544" y="908720"/>
            <a:ext cx="8208912" cy="5400600"/>
          </a:xfrm>
        </p:spPr>
        <p:txBody>
          <a:bodyPr>
            <a:normAutofit fontScale="55000" lnSpcReduction="20000"/>
          </a:bodyPr>
          <a:lstStyle/>
          <a:p>
            <a:pPr lvl="0" algn="just"/>
            <a:r>
              <a:rPr lang="ru-RU" dirty="0"/>
              <a:t>В нарушение постановления Минтруда РФ </a:t>
            </a:r>
            <a:r>
              <a:rPr lang="ru-RU" b="1" dirty="0"/>
              <a:t>от 21.08.1998 № 37 </a:t>
            </a:r>
            <a:r>
              <a:rPr lang="ru-RU" dirty="0"/>
              <a:t>«Квалификационный справочник должностей руководителей, специалистов и других служащих» в Учреждении выявлены нарушения при установлении должностных окладов, выразившееся в несоблюдении требований к квалификации по занимаемым должностям.</a:t>
            </a:r>
          </a:p>
          <a:p>
            <a:pPr lvl="0" algn="just"/>
            <a:r>
              <a:rPr lang="ru-RU" dirty="0"/>
              <a:t>В нарушение методических указаний по применению форм первичных учетных документов и формированию регистров бухгалтерского учета органами государственной власти (государственными органами), органами местного самоуправления, органами управления государственными внебюджетными фондами, государственными академиями наук, государственными (муниципальными) учреждениями, утвержденных приказом Минфина РФ </a:t>
            </a:r>
            <a:r>
              <a:rPr lang="ru-RU" b="1" dirty="0"/>
              <a:t>от 15.12.2010 № 173н </a:t>
            </a:r>
            <a:r>
              <a:rPr lang="ru-RU" dirty="0"/>
              <a:t>авансовых отчетах не заполняются обязательные реквизиты: должность работника, отсутствуют подписи и расшифровка подписи руководителя структурного подразделения.</a:t>
            </a:r>
          </a:p>
          <a:p>
            <a:pPr lvl="0" algn="just"/>
            <a:r>
              <a:rPr lang="ru-RU" dirty="0"/>
              <a:t>В нарушение пункта 7 Положения об особенностях направления работников в служебные командировки, утвержденного постановлением Правительства РФ </a:t>
            </a:r>
            <a:r>
              <a:rPr lang="ru-RU" b="1" dirty="0"/>
              <a:t>от 13.09.2008 № 749</a:t>
            </a:r>
            <a:r>
              <a:rPr lang="ru-RU" dirty="0"/>
              <a:t>, в командировочном удостоверении, командированного в организации, находящиеся в разных населенных пунктах отсутствует отметка о дате приезда в место командирования и дате выезда из него, и отсутствует отметка о дате приезда в место командирования.</a:t>
            </a:r>
          </a:p>
          <a:p>
            <a:pPr lvl="0" algn="just"/>
            <a:r>
              <a:rPr lang="ru-RU" dirty="0"/>
              <a:t>В нарушение пункта 26 Положения об особенностях направления работников в служебные командировки, утвержденного постановлением Правительства РФ </a:t>
            </a:r>
            <a:r>
              <a:rPr lang="ru-RU" b="1" dirty="0"/>
              <a:t>от 13.09.2008 № 749</a:t>
            </a:r>
            <a:r>
              <a:rPr lang="ru-RU" dirty="0"/>
              <a:t>, коллективного договора Учреждения на 2013-2016 годы работники Учреждения по возвращении из командировки не предоставляли работодателю в течение 3 рабочих дней авансовые отчеты об израсходованных в связи с командировкой суммах и отчеты о выполненной работе в командировке, служебное задание.</a:t>
            </a:r>
          </a:p>
          <a:p>
            <a:pPr lvl="0" algn="just"/>
            <a:r>
              <a:rPr lang="ru-RU" dirty="0"/>
              <a:t>В нарушение пунктов 6, 7 Порядка предоставления информации государственным (муниципальным) учреждением, ее размещения на официальном сайте в сети Интернет и ведения указанного сайта, утвержденного приказом Минфина РФ </a:t>
            </a:r>
            <a:r>
              <a:rPr lang="ru-RU" b="1" dirty="0"/>
              <a:t>от 21.07.2011 № 86н </a:t>
            </a:r>
            <a:r>
              <a:rPr lang="ru-RU" dirty="0"/>
              <a:t>на официальном сайте сети Интернет </a:t>
            </a:r>
            <a:r>
              <a:rPr lang="ru-RU" u="sng" dirty="0">
                <a:hlinkClick r:id="rId2"/>
              </a:rPr>
              <a:t>www.bus.gov.ru</a:t>
            </a:r>
            <a:r>
              <a:rPr lang="ru-RU" dirty="0"/>
              <a:t> отсутствует следующая информация:</a:t>
            </a:r>
          </a:p>
          <a:p>
            <a:pPr marL="68580" indent="0" algn="just">
              <a:buNone/>
            </a:pPr>
            <a:r>
              <a:rPr lang="ru-RU" dirty="0"/>
              <a:t>информация о бюджетных обязательствах и их исполнении;</a:t>
            </a:r>
          </a:p>
          <a:p>
            <a:pPr marL="68580" indent="0" algn="just">
              <a:buNone/>
            </a:pPr>
            <a:r>
              <a:rPr lang="ru-RU" dirty="0"/>
              <a:t>сведения о проведенных в отношении учреждения контрольных мероприятиях и их результатах;</a:t>
            </a:r>
          </a:p>
          <a:p>
            <a:pPr marL="68580" indent="0" algn="just">
              <a:buNone/>
            </a:pPr>
            <a:r>
              <a:rPr lang="ru-RU" dirty="0"/>
              <a:t>сведения о лицензиях</a:t>
            </a:r>
            <a:r>
              <a:rPr lang="ru-RU" dirty="0" smtClean="0"/>
              <a:t>.</a:t>
            </a:r>
            <a:endParaRPr lang="ru-RU" dirty="0"/>
          </a:p>
        </p:txBody>
      </p:sp>
      <p:pic>
        <p:nvPicPr>
          <p:cNvPr id="4" name="Picture 2" descr="C:\Users\timofeeva\Desktop\слайды\ads2.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148065" y="0"/>
            <a:ext cx="2487810" cy="5905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25989189"/>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467544" y="836712"/>
            <a:ext cx="8208912" cy="5328592"/>
          </a:xfrm>
        </p:spPr>
        <p:txBody>
          <a:bodyPr>
            <a:normAutofit fontScale="55000" lnSpcReduction="20000"/>
          </a:bodyPr>
          <a:lstStyle/>
          <a:p>
            <a:pPr lvl="0" algn="just"/>
            <a:r>
              <a:rPr lang="ru-RU" dirty="0"/>
              <a:t>В нарушение статьи 92 </a:t>
            </a:r>
            <a:r>
              <a:rPr lang="ru-RU" b="1" dirty="0"/>
              <a:t>Трудового кодекса РФ </a:t>
            </a:r>
            <a:r>
              <a:rPr lang="ru-RU" dirty="0"/>
              <a:t>для работников по аттестации рабочих мест (2 степень опасности) незаконно установлена 36-часовая рабочая неделя. Вышеуказанной статьей предусмотрено не более 36 часов в неделю при условии труда на рабочих местах, которых по результатам специальной оценки условий труда отнесены к вредным условиям труда 3 или 4 степени или опасным условиям труда.</a:t>
            </a:r>
          </a:p>
          <a:p>
            <a:pPr lvl="0" algn="just"/>
            <a:r>
              <a:rPr lang="ru-RU" dirty="0"/>
              <a:t>В нарушение 117 </a:t>
            </a:r>
            <a:r>
              <a:rPr lang="ru-RU" b="1" dirty="0"/>
              <a:t>Трудового кодекса РФ </a:t>
            </a:r>
            <a:r>
              <a:rPr lang="ru-RU" dirty="0"/>
              <a:t>дополнительный оплачиваемый отпуск работникам за вредные условия труда не закреплен коллективным договором, отраслевым соглашением, отсутствуют письменные согласия работников. Следовательно, дополнительные отпуска предоставляются работникам Учреждения незаконно.</a:t>
            </a:r>
          </a:p>
          <a:p>
            <a:pPr lvl="0" algn="just"/>
            <a:r>
              <a:rPr lang="ru-RU" dirty="0"/>
              <a:t>В нарушение статьи 119 </a:t>
            </a:r>
            <a:r>
              <a:rPr lang="ru-RU" b="1" dirty="0"/>
              <a:t>Трудового кодекса РФ </a:t>
            </a:r>
            <a:r>
              <a:rPr lang="ru-RU" dirty="0"/>
              <a:t>работникам с ненормированным рабочим днем предоставляется ежегодный дополнительный оплачиваемый отпуск, который не определен коллективным договором или правилами внутреннего трудового распорядка.</a:t>
            </a:r>
          </a:p>
          <a:p>
            <a:pPr lvl="0" algn="just"/>
            <a:r>
              <a:rPr lang="ru-RU" dirty="0"/>
              <a:t>В нарушение постановления Правительства Ханты-Мансийского автономного округа – Югры «О ежегодном дополнительном оплачиваемом отпуске работникам организаций, финансируемых из бюджета Ханты-Мансийского автономного округа – Югры» </a:t>
            </a:r>
            <a:r>
              <a:rPr lang="ru-RU" b="1" dirty="0"/>
              <a:t>от 26 августа 2003 года № 331-п </a:t>
            </a:r>
            <a:r>
              <a:rPr lang="ru-RU" dirty="0"/>
              <a:t>Учреждением не принят порядок предоставления ежегодного дополнительного оплачиваемого отпуска за ненормированный рабочий день.</a:t>
            </a:r>
          </a:p>
          <a:p>
            <a:pPr lvl="0" algn="just"/>
            <a:r>
              <a:rPr lang="ru-RU" dirty="0"/>
              <a:t>В нарушении пункта 26 Положения </a:t>
            </a:r>
            <a:r>
              <a:rPr lang="ru-RU" b="1" dirty="0"/>
              <a:t>от 13.10.2008 № 749 </a:t>
            </a:r>
            <a:r>
              <a:rPr lang="ru-RU" dirty="0"/>
              <a:t>в журнале учета работников, выбывающих в служебные командировки из Учреждения сделана запись о командировании двух работников, а так же изданы приказы о направлении работников в командировку, при этом отсутствуют авансовые отчеты с </a:t>
            </a:r>
            <a:r>
              <a:rPr lang="ru-RU" dirty="0" smtClean="0"/>
              <a:t>приложенными документами.</a:t>
            </a:r>
          </a:p>
          <a:p>
            <a:pPr algn="just"/>
            <a:r>
              <a:rPr lang="ru-RU" dirty="0"/>
              <a:t>В нарушении статьи 19 Федерального закона «О бухгалтерском учете» </a:t>
            </a:r>
            <a:r>
              <a:rPr lang="ru-RU" b="1" dirty="0"/>
              <a:t>от 06.12.2011 № 402-ФЗ</a:t>
            </a:r>
            <a:r>
              <a:rPr lang="ru-RU" dirty="0"/>
              <a:t>, Письма Минфина РФ «Организация и осуществление экономическим субъектом внутреннего контроля совершаемых фактов хозяйственной жизни, ведения бухгалтерского учета и составления бухгалтерской (финансовой) отчетности» </a:t>
            </a:r>
            <a:r>
              <a:rPr lang="ru-RU" b="1" dirty="0"/>
              <a:t>№ ПЗ-11/2013</a:t>
            </a:r>
            <a:r>
              <a:rPr lang="ru-RU" dirty="0"/>
              <a:t>, </a:t>
            </a:r>
            <a:r>
              <a:rPr lang="ru-RU" b="1" dirty="0"/>
              <a:t>Налогового кодекса РФ </a:t>
            </a:r>
            <a:r>
              <a:rPr lang="ru-RU" dirty="0"/>
              <a:t>часть первая от 31.07.1998 № 146 и вторая от 05.08.2000 № 117, а также </a:t>
            </a:r>
            <a:r>
              <a:rPr lang="ru-RU" b="1" dirty="0"/>
              <a:t>Бюджетного кодекса РФ </a:t>
            </a:r>
            <a:r>
              <a:rPr lang="ru-RU" dirty="0"/>
              <a:t>от 31.07.1998 № 145 не разработано положение о внутреннем финансовом контроле в автономном учреждении, внутренний финансовый контроль за финансово-хозяйственной деятельностью учреждения не ведется</a:t>
            </a:r>
            <a:r>
              <a:rPr lang="ru-RU" dirty="0" smtClean="0"/>
              <a:t>.</a:t>
            </a:r>
            <a:endParaRPr lang="ru-RU" dirty="0"/>
          </a:p>
        </p:txBody>
      </p:sp>
      <p:pic>
        <p:nvPicPr>
          <p:cNvPr id="4" name="Picture 2" descr="C:\Users\timofeeva\Desktop\слайды\ads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148065" y="0"/>
            <a:ext cx="2487810" cy="5905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4820328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467544" y="692697"/>
            <a:ext cx="8218884" cy="3096344"/>
          </a:xfrm>
        </p:spPr>
        <p:txBody>
          <a:bodyPr>
            <a:normAutofit/>
          </a:bodyPr>
          <a:lstStyle/>
          <a:p>
            <a:pPr marL="68263" indent="287338" algn="just">
              <a:buNone/>
            </a:pPr>
            <a:r>
              <a:rPr lang="ru-RU" dirty="0"/>
              <a:t>Контроль за соблюдением законодательства </a:t>
            </a:r>
            <a:r>
              <a:rPr lang="ru-RU" dirty="0" smtClean="0"/>
              <a:t>РФ, Ханты-Мансийского </a:t>
            </a:r>
            <a:r>
              <a:rPr lang="ru-RU" dirty="0"/>
              <a:t>автономного округа – Югры осуществляется отделом финансового контроля и аудита Департамента здравоохранения Ханты-Мансийского автономного округа – Югры </a:t>
            </a:r>
            <a:r>
              <a:rPr lang="ru-RU" b="1" dirty="0"/>
              <a:t>путем проведения плановых и внеплановых проверок.</a:t>
            </a:r>
            <a:endParaRPr lang="ru-RU" dirty="0"/>
          </a:p>
        </p:txBody>
      </p:sp>
      <p:pic>
        <p:nvPicPr>
          <p:cNvPr id="4" name="Picture 2" descr="C:\Users\timofeeva\Desktop\слайды\ads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148065" y="0"/>
            <a:ext cx="2487810" cy="590550"/>
          </a:xfrm>
          <a:prstGeom prst="rect">
            <a:avLst/>
          </a:prstGeom>
          <a:noFill/>
          <a:extLst>
            <a:ext uri="{909E8E84-426E-40DD-AFC4-6F175D3DCCD1}">
              <a14:hiddenFill xmlns:a14="http://schemas.microsoft.com/office/drawing/2010/main">
                <a:solidFill>
                  <a:srgbClr val="FFFFFF"/>
                </a:solidFill>
              </a14:hiddenFill>
            </a:ext>
          </a:extLst>
        </p:spPr>
      </p:pic>
      <p:pic>
        <p:nvPicPr>
          <p:cNvPr id="3074" name="Picture 2" descr="C:\Users\timofeeva\Desktop\слайды\0_f634b_e7386d81_orig.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63888" y="3738633"/>
            <a:ext cx="5122540" cy="276617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47970271"/>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467544" y="908720"/>
            <a:ext cx="8208912" cy="5328592"/>
          </a:xfrm>
        </p:spPr>
        <p:txBody>
          <a:bodyPr>
            <a:normAutofit fontScale="55000" lnSpcReduction="20000"/>
          </a:bodyPr>
          <a:lstStyle/>
          <a:p>
            <a:pPr lvl="0" algn="just"/>
            <a:r>
              <a:rPr lang="ru-RU" dirty="0"/>
              <a:t>В нарушение пункта 1.6 Положения о порядке ведения кассовых операций с банкнотами и монетой Банка России на территории РФ, утвержденного Банком России </a:t>
            </a:r>
            <a:r>
              <a:rPr lang="ru-RU" b="1" dirty="0"/>
              <a:t>от 12.10.2011 № 373-П </a:t>
            </a:r>
            <a:r>
              <a:rPr lang="ru-RU" dirty="0"/>
              <a:t>в Учреждении не назначено должностное, материально-ответственное лицо за ведение кассовых операций, с установлением ему соответствующих должностных прав и обязанностей, с которыми кассир должен ознакомиться под роспись.</a:t>
            </a:r>
          </a:p>
          <a:p>
            <a:pPr lvl="0" algn="just"/>
            <a:r>
              <a:rPr lang="ru-RU" dirty="0"/>
              <a:t>В нарушение раздела 3 приложения 5 методических указаний по применению форм первичных учетных документов и формированию регистров бухгалтерского учета органами государственной власти (государственными органами), органами местного самоуправления, органами управления государственными внебюджетными фондами, государственными академиями наук, государственными (муниципальными) учреждениями, утвержденных приказом Минфина РФ </a:t>
            </a:r>
            <a:r>
              <a:rPr lang="ru-RU" b="1" dirty="0"/>
              <a:t>от 15.12.2010 № 173н </a:t>
            </a:r>
            <a:r>
              <a:rPr lang="ru-RU" dirty="0"/>
              <a:t>в инвентарных карточках учета основных средств не заполнены признаки объекта: «проект, модель, тип, марка, заводской (или иной) номер, дата выпуска; дата ввода в эксплуатацию, дата и номер акта ввода основных средств в эксплуатацию, при его наличии». На оборотной стороне не заполняются сведения о поступлении (на основании акта приема-передачи объекта основных средств (кроме зданий, сооружений) формы 0306001, перемещении (на основании накладной на внутреннее перемещение объекта основных средств формы 0306032, выбытии объектов учета (в том числе на основании акта о списании объекта основных средств (кроме автотранспортных средств) формы 0306003, акта о списании групп объектов основных средств формы 0306033 или акта о списании автотранспортных средств формы 0306004.</a:t>
            </a:r>
          </a:p>
          <a:p>
            <a:pPr lvl="0" algn="just"/>
            <a:r>
              <a:rPr lang="ru-RU" dirty="0"/>
              <a:t>В нарушении пункта 7 Положения </a:t>
            </a:r>
            <a:r>
              <a:rPr lang="ru-RU" b="1" dirty="0"/>
              <a:t>от 13.10.2008 № 749 </a:t>
            </a:r>
            <a:r>
              <a:rPr lang="ru-RU" dirty="0"/>
              <a:t>в командировочном удостоверении от 07.02.2014 № 2 отсутствуют печати и подписи должностных лиц.</a:t>
            </a:r>
          </a:p>
          <a:p>
            <a:pPr lvl="0" algn="just"/>
            <a:r>
              <a:rPr lang="ru-RU" dirty="0"/>
              <a:t>В нарушение статьи 9 Федерального закона «О бухгалтерском учете» </a:t>
            </a:r>
            <a:r>
              <a:rPr lang="ru-RU" b="1" dirty="0"/>
              <a:t>от 06.12.2011 № 402-ФЗ </a:t>
            </a:r>
            <a:r>
              <a:rPr lang="ru-RU" dirty="0"/>
              <a:t>в журналах операций «Расчеты с подотчетными лицами» в авансовых отчетах отсутствуют сведения о приложениях (количество документов и количество листов), даты подписания, не заполняются реквизиты.</a:t>
            </a:r>
          </a:p>
          <a:p>
            <a:pPr lvl="0" algn="just"/>
            <a:r>
              <a:rPr lang="ru-RU" dirty="0"/>
              <a:t>В Учреждении отсутствует приказ об утверждении норм расходования дизельного топлива, устанавливаемых на основании распоряжения Министерства транспорта РФ «О введении в действие методических рекомендаций «Нормы расхода топлив и смазочных материалов на автомобильном транспорте»</a:t>
            </a:r>
            <a:r>
              <a:rPr lang="ru-RU" b="1" dirty="0"/>
              <a:t> от 14.03.2008 №АМ-23-р</a:t>
            </a:r>
            <a:r>
              <a:rPr lang="ru-RU" dirty="0"/>
              <a:t>. </a:t>
            </a:r>
          </a:p>
        </p:txBody>
      </p:sp>
      <p:pic>
        <p:nvPicPr>
          <p:cNvPr id="4" name="Picture 2" descr="C:\Users\timofeeva\Desktop\слайды\ads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148065" y="0"/>
            <a:ext cx="2487810" cy="5905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78854855"/>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467544" y="692696"/>
            <a:ext cx="8208912" cy="3816424"/>
          </a:xfrm>
        </p:spPr>
        <p:txBody>
          <a:bodyPr>
            <a:normAutofit fontScale="55000" lnSpcReduction="20000"/>
          </a:bodyPr>
          <a:lstStyle/>
          <a:p>
            <a:pPr lvl="0" algn="just"/>
            <a:r>
              <a:rPr lang="ru-RU" dirty="0"/>
              <a:t>В ходе проверки путевых листов легковых автомобилей водителей Учреждения, установлено, что в расход топлива включена норма работы в качестве технологического транспорта, увеличение составляет 10%. Однако в соответствии с Распоряжением Министерства транспорта РФ </a:t>
            </a:r>
            <a:r>
              <a:rPr lang="ru-RU" b="1" dirty="0"/>
              <a:t>от 14.03.2008 № АМ-23-Р </a:t>
            </a:r>
            <a:r>
              <a:rPr lang="ru-RU" dirty="0"/>
              <a:t>«О введении в действие методических рекомендаций нормы расхода топлив и смазочных материалов на автомобильном транспорте» данная норма распространяется только на работу автотранспорта, требующая частых технологических остановок, связанных с погрузкой и выгрузкой, посадкой и высадкой пассажиров, в том числе маршрутные таксомоторы-автобусы, </a:t>
            </a:r>
            <a:r>
              <a:rPr lang="ru-RU" dirty="0" err="1"/>
              <a:t>грузо</a:t>
            </a:r>
            <a:r>
              <a:rPr lang="ru-RU" dirty="0"/>
              <a:t>-пассажирские и грузовые автомобили малого класса, автомобили типа пикап, универсал и т.п., включая перевозки продуктов и мелких грузов, обслуживание почтовых ящиков, инкассацию денег, обслуживание пенсионеров, инвалидов, больных и т.п. (при наличии в среднем более чем одной остановки на 1 км пробега; при этом остановки у светофоров, перекрестков и переездов не учитываются), что в данном случае не относится к транспортным средствам находящиеся на балансе в Учреждении, так как не подпадают не под один  из указанных выше тип. В связи, с чем был сделан перерасчет расходов денежных средств учреждения затраченных на приобретение ГСМ</a:t>
            </a:r>
            <a:r>
              <a:rPr lang="ru-RU" dirty="0" smtClean="0"/>
              <a:t>.</a:t>
            </a:r>
          </a:p>
          <a:p>
            <a:pPr marL="68580" lvl="0" indent="0" algn="just">
              <a:buNone/>
            </a:pPr>
            <a:endParaRPr lang="ru-RU" dirty="0" smtClean="0"/>
          </a:p>
          <a:p>
            <a:r>
              <a:rPr lang="ru-RU" dirty="0"/>
              <a:t>И другие</a:t>
            </a:r>
            <a:r>
              <a:rPr lang="ru-RU" dirty="0" smtClean="0"/>
              <a:t>. (Кольцевая диаграмма № 1)</a:t>
            </a:r>
            <a:endParaRPr lang="ru-RU" dirty="0"/>
          </a:p>
        </p:txBody>
      </p:sp>
      <p:pic>
        <p:nvPicPr>
          <p:cNvPr id="2050" name="Picture 2" descr="C:\Users\timofeeva\Desktop\слайды\1b22ba6dcaa203832bb9f6e01a695f03.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932782" y="3789040"/>
            <a:ext cx="3702298" cy="2616291"/>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2" descr="C:\Users\timofeeva\Desktop\слайды\ads2.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148065" y="0"/>
            <a:ext cx="2487810" cy="5905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12259674"/>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timofeeva\Desktop\слайды\ads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220072" y="0"/>
            <a:ext cx="2376264" cy="590550"/>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6" name="Диаграмма 5"/>
          <p:cNvGraphicFramePr/>
          <p:nvPr>
            <p:extLst>
              <p:ext uri="{D42A27DB-BD31-4B8C-83A1-F6EECF244321}">
                <p14:modId xmlns:p14="http://schemas.microsoft.com/office/powerpoint/2010/main" val="1817673576"/>
              </p:ext>
            </p:extLst>
          </p:nvPr>
        </p:nvGraphicFramePr>
        <p:xfrm>
          <a:off x="1259632" y="1124744"/>
          <a:ext cx="6840760" cy="4032448"/>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7" name="Таблица 6"/>
          <p:cNvGraphicFramePr>
            <a:graphicFrameLocks noGrp="1"/>
          </p:cNvGraphicFramePr>
          <p:nvPr>
            <p:extLst>
              <p:ext uri="{D42A27DB-BD31-4B8C-83A1-F6EECF244321}">
                <p14:modId xmlns:p14="http://schemas.microsoft.com/office/powerpoint/2010/main" val="947916722"/>
              </p:ext>
            </p:extLst>
          </p:nvPr>
        </p:nvGraphicFramePr>
        <p:xfrm>
          <a:off x="611560" y="5157192"/>
          <a:ext cx="7992888" cy="1316825"/>
        </p:xfrm>
        <a:graphic>
          <a:graphicData uri="http://schemas.openxmlformats.org/drawingml/2006/table">
            <a:tbl>
              <a:tblPr>
                <a:tableStyleId>{3C2FFA5D-87B4-456A-9821-1D502468CF0F}</a:tableStyleId>
              </a:tblPr>
              <a:tblGrid>
                <a:gridCol w="5819383"/>
                <a:gridCol w="2173505"/>
              </a:tblGrid>
              <a:tr h="410192">
                <a:tc>
                  <a:txBody>
                    <a:bodyPr/>
                    <a:lstStyle/>
                    <a:p>
                      <a:pPr algn="ctr" fontAlgn="b"/>
                      <a:r>
                        <a:rPr lang="ru-RU" sz="1100" b="1" u="none" strike="noStrike" dirty="0">
                          <a:effectLst/>
                        </a:rPr>
                        <a:t> </a:t>
                      </a:r>
                      <a:r>
                        <a:rPr lang="ru-RU" sz="1100" b="1" kern="1200" dirty="0" smtClean="0">
                          <a:effectLst/>
                        </a:rPr>
                        <a:t>Перечень нормативных и иных правовых актов, соблюдение которых проверено в ходе проверки</a:t>
                      </a:r>
                      <a:endParaRPr lang="ru-RU" sz="1100" b="1" i="0" u="none" strike="noStrike" dirty="0">
                        <a:solidFill>
                          <a:srgbClr val="000000"/>
                        </a:solidFill>
                        <a:effectLst/>
                        <a:latin typeface="Calibri"/>
                      </a:endParaRPr>
                    </a:p>
                  </a:txBody>
                  <a:tcPr marL="7620" marR="7620" marT="7620" marB="0" anchor="b"/>
                </a:tc>
                <a:tc>
                  <a:txBody>
                    <a:bodyPr/>
                    <a:lstStyle/>
                    <a:p>
                      <a:pPr algn="ctr" fontAlgn="b"/>
                      <a:r>
                        <a:rPr lang="ru-RU" sz="1100" b="1" u="none" strike="noStrike" dirty="0">
                          <a:effectLst/>
                        </a:rPr>
                        <a:t>количество нарушений, единиц</a:t>
                      </a:r>
                      <a:endParaRPr lang="ru-RU" sz="1100" b="1" i="0" u="none" strike="noStrike" dirty="0">
                        <a:solidFill>
                          <a:srgbClr val="000000"/>
                        </a:solidFill>
                        <a:effectLst/>
                        <a:latin typeface="Calibri"/>
                      </a:endParaRPr>
                    </a:p>
                  </a:txBody>
                  <a:tcPr marL="7620" marR="7620" marT="7620" marB="0" anchor="b"/>
                </a:tc>
              </a:tr>
              <a:tr h="209654">
                <a:tc>
                  <a:txBody>
                    <a:bodyPr/>
                    <a:lstStyle/>
                    <a:p>
                      <a:pPr algn="l" fontAlgn="b"/>
                      <a:r>
                        <a:rPr lang="ru-RU" sz="1100" b="1" kern="1200" dirty="0" smtClean="0">
                          <a:effectLst/>
                        </a:rPr>
                        <a:t>Нормативные и иные правовые акты Российской Федерации</a:t>
                      </a:r>
                      <a:endParaRPr lang="ru-RU" sz="1100" b="1" i="0" u="none" strike="noStrike" dirty="0">
                        <a:solidFill>
                          <a:srgbClr val="000000"/>
                        </a:solidFill>
                        <a:effectLst/>
                        <a:latin typeface="Calibri"/>
                      </a:endParaRPr>
                    </a:p>
                  </a:txBody>
                  <a:tcPr marL="7620" marR="7620" marT="7620" marB="0" anchor="b"/>
                </a:tc>
                <a:tc>
                  <a:txBody>
                    <a:bodyPr/>
                    <a:lstStyle/>
                    <a:p>
                      <a:pPr algn="ctr" fontAlgn="b"/>
                      <a:r>
                        <a:rPr lang="ru-RU" sz="1100" b="1" u="none" strike="noStrike" dirty="0">
                          <a:effectLst/>
                        </a:rPr>
                        <a:t>228</a:t>
                      </a:r>
                      <a:endParaRPr lang="ru-RU" sz="1100" b="1" i="0" u="none" strike="noStrike" dirty="0">
                        <a:solidFill>
                          <a:srgbClr val="000000"/>
                        </a:solidFill>
                        <a:effectLst/>
                        <a:latin typeface="Calibri"/>
                      </a:endParaRPr>
                    </a:p>
                  </a:txBody>
                  <a:tcPr marL="7620" marR="7620" marT="7620" marB="0" anchor="b"/>
                </a:tc>
              </a:tr>
              <a:tr h="410192">
                <a:tc>
                  <a:txBody>
                    <a:bodyPr/>
                    <a:lstStyle/>
                    <a:p>
                      <a:pPr algn="l" fontAlgn="b"/>
                      <a:r>
                        <a:rPr lang="ru-RU" sz="1100" b="1" kern="1200" dirty="0" smtClean="0">
                          <a:effectLst/>
                        </a:rPr>
                        <a:t>Нормативные и иные правовые акты Ханты-Мансийского автономного округа – Югры</a:t>
                      </a:r>
                      <a:endParaRPr lang="ru-RU" sz="1100" b="1" i="0" u="none" strike="noStrike" dirty="0">
                        <a:solidFill>
                          <a:srgbClr val="000000"/>
                        </a:solidFill>
                        <a:effectLst/>
                        <a:latin typeface="Calibri"/>
                      </a:endParaRPr>
                    </a:p>
                  </a:txBody>
                  <a:tcPr marL="7620" marR="7620" marT="7620" marB="0" anchor="b"/>
                </a:tc>
                <a:tc>
                  <a:txBody>
                    <a:bodyPr/>
                    <a:lstStyle/>
                    <a:p>
                      <a:pPr algn="ctr" fontAlgn="b"/>
                      <a:r>
                        <a:rPr lang="ru-RU" sz="1100" b="1" u="none" strike="noStrike" dirty="0">
                          <a:effectLst/>
                        </a:rPr>
                        <a:t>52</a:t>
                      </a:r>
                      <a:endParaRPr lang="ru-RU" sz="1100" b="1" i="0" u="none" strike="noStrike" dirty="0">
                        <a:solidFill>
                          <a:srgbClr val="000000"/>
                        </a:solidFill>
                        <a:effectLst/>
                        <a:latin typeface="Calibri"/>
                      </a:endParaRPr>
                    </a:p>
                  </a:txBody>
                  <a:tcPr marL="7620" marR="7620" marT="7620" marB="0" anchor="b"/>
                </a:tc>
              </a:tr>
              <a:tr h="286787">
                <a:tc>
                  <a:txBody>
                    <a:bodyPr/>
                    <a:lstStyle/>
                    <a:p>
                      <a:pPr algn="l" fontAlgn="b"/>
                      <a:r>
                        <a:rPr lang="ru-RU" sz="1100" b="1" kern="1200" dirty="0" smtClean="0">
                          <a:effectLst/>
                        </a:rPr>
                        <a:t>Нормативные и иные правовые (локальные) акты объектов проверки</a:t>
                      </a:r>
                      <a:endParaRPr lang="ru-RU" sz="1100" b="1" i="0" u="none" strike="noStrike" dirty="0">
                        <a:solidFill>
                          <a:srgbClr val="000000"/>
                        </a:solidFill>
                        <a:effectLst/>
                        <a:latin typeface="Calibri"/>
                      </a:endParaRPr>
                    </a:p>
                  </a:txBody>
                  <a:tcPr marL="7620" marR="7620" marT="7620" marB="0" anchor="b"/>
                </a:tc>
                <a:tc>
                  <a:txBody>
                    <a:bodyPr/>
                    <a:lstStyle/>
                    <a:p>
                      <a:pPr algn="ctr" fontAlgn="b"/>
                      <a:r>
                        <a:rPr lang="ru-RU" sz="1100" b="1" u="none" strike="noStrike" dirty="0">
                          <a:effectLst/>
                        </a:rPr>
                        <a:t>45</a:t>
                      </a:r>
                      <a:endParaRPr lang="ru-RU" sz="1100" b="1" i="0" u="none" strike="noStrike" dirty="0">
                        <a:solidFill>
                          <a:srgbClr val="000000"/>
                        </a:solidFill>
                        <a:effectLst/>
                        <a:latin typeface="Calibri"/>
                      </a:endParaRPr>
                    </a:p>
                  </a:txBody>
                  <a:tcPr marL="7620" marR="7620" marT="7620" marB="0" anchor="b"/>
                </a:tc>
              </a:tr>
            </a:tbl>
          </a:graphicData>
        </a:graphic>
      </p:graphicFrame>
      <p:sp>
        <p:nvSpPr>
          <p:cNvPr id="9" name="Объект 2"/>
          <p:cNvSpPr>
            <a:spLocks noGrp="1"/>
          </p:cNvSpPr>
          <p:nvPr>
            <p:ph idx="1"/>
          </p:nvPr>
        </p:nvSpPr>
        <p:spPr>
          <a:xfrm>
            <a:off x="4788024" y="764704"/>
            <a:ext cx="3888432" cy="432048"/>
          </a:xfrm>
        </p:spPr>
        <p:txBody>
          <a:bodyPr>
            <a:normAutofit fontScale="85000" lnSpcReduction="10000"/>
          </a:bodyPr>
          <a:lstStyle/>
          <a:p>
            <a:pPr marL="68580" lvl="0" indent="0" algn="just">
              <a:buNone/>
            </a:pPr>
            <a:r>
              <a:rPr lang="ru-RU" dirty="0" smtClean="0"/>
              <a:t>Кольцевая диаграмма № 1.</a:t>
            </a:r>
            <a:endParaRPr lang="ru-RU" dirty="0"/>
          </a:p>
        </p:txBody>
      </p:sp>
    </p:spTree>
    <p:extLst>
      <p:ext uri="{BB962C8B-B14F-4D97-AF65-F5344CB8AC3E}">
        <p14:creationId xmlns:p14="http://schemas.microsoft.com/office/powerpoint/2010/main" val="1757178746"/>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1"/>
          <p:cNvSpPr>
            <a:spLocks noGrp="1"/>
          </p:cNvSpPr>
          <p:nvPr>
            <p:ph type="title"/>
          </p:nvPr>
        </p:nvSpPr>
        <p:spPr>
          <a:xfrm>
            <a:off x="467544" y="692696"/>
            <a:ext cx="8208912" cy="1728192"/>
          </a:xfrm>
        </p:spPr>
        <p:txBody>
          <a:bodyPr>
            <a:normAutofit fontScale="90000"/>
          </a:bodyPr>
          <a:lstStyle/>
          <a:p>
            <a:pPr algn="ctr"/>
            <a:r>
              <a:rPr lang="ru-RU" i="1" dirty="0"/>
              <a:t>4. Информация о мерах, принятых по итогам мероприятий ведомственного </a:t>
            </a:r>
            <a:r>
              <a:rPr lang="ru-RU" i="1" dirty="0" smtClean="0"/>
              <a:t>контроля</a:t>
            </a:r>
            <a:endParaRPr lang="ru-RU" dirty="0"/>
          </a:p>
        </p:txBody>
      </p:sp>
      <p:pic>
        <p:nvPicPr>
          <p:cNvPr id="4098" name="Picture 2" descr="C:\Users\timofeeva\Desktop\слайды\x5.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03648" y="2996952"/>
            <a:ext cx="6480720" cy="2592288"/>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2" descr="C:\Users\timofeeva\Desktop\слайды\ads2.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148065" y="0"/>
            <a:ext cx="2487810" cy="5905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85253403"/>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467544" y="980728"/>
            <a:ext cx="8208912" cy="3816424"/>
          </a:xfrm>
        </p:spPr>
        <p:txBody>
          <a:bodyPr>
            <a:normAutofit/>
          </a:bodyPr>
          <a:lstStyle/>
          <a:p>
            <a:pPr marL="68263" indent="287338" algn="just">
              <a:buNone/>
              <a:tabLst>
                <a:tab pos="88900" algn="l"/>
                <a:tab pos="3771900" algn="l"/>
              </a:tabLst>
            </a:pPr>
            <a:r>
              <a:rPr lang="ru-RU" dirty="0" smtClean="0"/>
              <a:t>Общая </a:t>
            </a:r>
            <a:r>
              <a:rPr lang="ru-RU" dirty="0"/>
              <a:t>сумма возмещения ущерба, </a:t>
            </a:r>
            <a:r>
              <a:rPr lang="ru-RU" dirty="0" smtClean="0"/>
              <a:t>при </a:t>
            </a:r>
            <a:r>
              <a:rPr lang="ru-RU" dirty="0"/>
              <a:t>устранении нарушений, составило 63,75 тыс. руб</a:t>
            </a:r>
            <a:r>
              <a:rPr lang="ru-RU" dirty="0" smtClean="0"/>
              <a:t>.</a:t>
            </a:r>
          </a:p>
          <a:p>
            <a:pPr marL="68263" lvl="0" indent="287338" algn="just">
              <a:buNone/>
              <a:tabLst>
                <a:tab pos="88900" algn="l"/>
                <a:tab pos="3771900" algn="l"/>
              </a:tabLst>
            </a:pPr>
            <a:r>
              <a:rPr lang="ru-RU" dirty="0" smtClean="0"/>
              <a:t>Общее </a:t>
            </a:r>
            <a:r>
              <a:rPr lang="ru-RU" dirty="0"/>
              <a:t>количество работников подведомственных учреждений, привлеченных к дисциплинарной ответственности по результатам выявленных нарушений, составило 20 человек</a:t>
            </a:r>
            <a:r>
              <a:rPr lang="ru-RU" dirty="0" smtClean="0"/>
              <a:t>.</a:t>
            </a:r>
            <a:endParaRPr lang="ru-RU" altLang="ru-RU" dirty="0">
              <a:solidFill>
                <a:schemeClr val="tx1"/>
              </a:solidFill>
              <a:cs typeface="Times New Roman" panose="02020603050405020304" pitchFamily="18" charset="0"/>
            </a:endParaRPr>
          </a:p>
          <a:p>
            <a:pPr marL="68263" indent="287338" algn="just">
              <a:buNone/>
              <a:tabLst>
                <a:tab pos="88900" algn="l"/>
                <a:tab pos="3771900" algn="l"/>
              </a:tabLst>
            </a:pPr>
            <a:r>
              <a:rPr lang="ru-RU" dirty="0" smtClean="0"/>
              <a:t> </a:t>
            </a:r>
            <a:endParaRPr lang="ru-RU" dirty="0"/>
          </a:p>
          <a:p>
            <a:pPr marL="68580" indent="0" algn="just">
              <a:buNone/>
            </a:pPr>
            <a:endParaRPr lang="ru-RU" dirty="0">
              <a:solidFill>
                <a:schemeClr val="tx1"/>
              </a:solidFill>
            </a:endParaRPr>
          </a:p>
        </p:txBody>
      </p:sp>
      <p:pic>
        <p:nvPicPr>
          <p:cNvPr id="4" name="Picture 2" descr="C:\Users\timofeeva\Desktop\слайды\ads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148065" y="0"/>
            <a:ext cx="2487810" cy="590550"/>
          </a:xfrm>
          <a:prstGeom prst="rect">
            <a:avLst/>
          </a:prstGeom>
          <a:noFill/>
          <a:extLst>
            <a:ext uri="{909E8E84-426E-40DD-AFC4-6F175D3DCCD1}">
              <a14:hiddenFill xmlns:a14="http://schemas.microsoft.com/office/drawing/2010/main">
                <a:solidFill>
                  <a:srgbClr val="FFFFFF"/>
                </a:solidFill>
              </a14:hiddenFill>
            </a:ext>
          </a:extLst>
        </p:spPr>
      </p:pic>
      <p:pic>
        <p:nvPicPr>
          <p:cNvPr id="2050" name="Picture 2" descr="C:\Users\timofeeva\Desktop\слайды\63758958_w640_h640_21.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771800" y="3861048"/>
            <a:ext cx="3703268" cy="259228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30555215"/>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Объект 3"/>
          <p:cNvGraphicFramePr>
            <a:graphicFrameLocks/>
          </p:cNvGraphicFramePr>
          <p:nvPr>
            <p:extLst>
              <p:ext uri="{D42A27DB-BD31-4B8C-83A1-F6EECF244321}">
                <p14:modId xmlns:p14="http://schemas.microsoft.com/office/powerpoint/2010/main" val="1640401986"/>
              </p:ext>
            </p:extLst>
          </p:nvPr>
        </p:nvGraphicFramePr>
        <p:xfrm>
          <a:off x="827584" y="1196752"/>
          <a:ext cx="7488832" cy="4032448"/>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6" name="Таблица 5"/>
          <p:cNvGraphicFramePr>
            <a:graphicFrameLocks noGrp="1"/>
          </p:cNvGraphicFramePr>
          <p:nvPr>
            <p:extLst>
              <p:ext uri="{D42A27DB-BD31-4B8C-83A1-F6EECF244321}">
                <p14:modId xmlns:p14="http://schemas.microsoft.com/office/powerpoint/2010/main" val="3262585097"/>
              </p:ext>
            </p:extLst>
          </p:nvPr>
        </p:nvGraphicFramePr>
        <p:xfrm>
          <a:off x="539552" y="5229200"/>
          <a:ext cx="8064896" cy="1224020"/>
        </p:xfrm>
        <a:graphic>
          <a:graphicData uri="http://schemas.openxmlformats.org/drawingml/2006/table">
            <a:tbl>
              <a:tblPr firstRow="1" firstCol="1" bandRow="1">
                <a:tableStyleId>{5C22544A-7EE6-4342-B048-85BDC9FD1C3A}</a:tableStyleId>
              </a:tblPr>
              <a:tblGrid>
                <a:gridCol w="1309164"/>
                <a:gridCol w="2507260"/>
                <a:gridCol w="4248472"/>
              </a:tblGrid>
              <a:tr h="432048">
                <a:tc>
                  <a:txBody>
                    <a:bodyPr/>
                    <a:lstStyle/>
                    <a:p>
                      <a:endParaRPr lang="ru-RU" sz="1200" b="1" dirty="0">
                        <a:solidFill>
                          <a:schemeClr val="tx2"/>
                        </a:solidFill>
                        <a:effectLst/>
                        <a:latin typeface="Calibri"/>
                      </a:endParaRPr>
                    </a:p>
                  </a:txBody>
                  <a:tcPr marL="68580" marR="68580" marT="0" marB="0" anchor="b"/>
                </a:tc>
                <a:tc>
                  <a:txBody>
                    <a:bodyPr/>
                    <a:lstStyle/>
                    <a:p>
                      <a:pPr algn="ctr">
                        <a:lnSpc>
                          <a:spcPct val="115000"/>
                        </a:lnSpc>
                        <a:spcAft>
                          <a:spcPts val="0"/>
                        </a:spcAft>
                      </a:pPr>
                      <a:r>
                        <a:rPr lang="ru-RU" sz="1200" b="1" dirty="0">
                          <a:solidFill>
                            <a:schemeClr val="tx2"/>
                          </a:solidFill>
                          <a:effectLst/>
                        </a:rPr>
                        <a:t>количество </a:t>
                      </a:r>
                      <a:r>
                        <a:rPr lang="ru-RU" sz="1200" b="1" dirty="0" smtClean="0">
                          <a:solidFill>
                            <a:schemeClr val="tx2"/>
                          </a:solidFill>
                          <a:effectLst/>
                        </a:rPr>
                        <a:t>проверок, всего</a:t>
                      </a:r>
                      <a:endParaRPr lang="ru-RU" sz="1200" b="1" dirty="0">
                        <a:solidFill>
                          <a:schemeClr val="tx2"/>
                        </a:solidFill>
                        <a:effectLst/>
                        <a:latin typeface="Calibri"/>
                        <a:ea typeface="Calibri"/>
                        <a:cs typeface="Times New Roman"/>
                      </a:endParaRPr>
                    </a:p>
                  </a:txBody>
                  <a:tcPr marL="68580" marR="68580" marT="0" marB="0" anchor="b"/>
                </a:tc>
                <a:tc>
                  <a:txBody>
                    <a:bodyPr/>
                    <a:lstStyle/>
                    <a:p>
                      <a:pPr algn="ctr">
                        <a:lnSpc>
                          <a:spcPct val="115000"/>
                        </a:lnSpc>
                        <a:spcAft>
                          <a:spcPts val="0"/>
                        </a:spcAft>
                      </a:pPr>
                      <a:r>
                        <a:rPr lang="ru-RU" sz="1200" b="1" dirty="0">
                          <a:solidFill>
                            <a:schemeClr val="tx2"/>
                          </a:solidFill>
                          <a:effectLst/>
                        </a:rPr>
                        <a:t>число лиц, привлеченных к дисциплинарной ответственности</a:t>
                      </a:r>
                      <a:endParaRPr lang="ru-RU" sz="1200" b="1" dirty="0">
                        <a:solidFill>
                          <a:schemeClr val="tx2"/>
                        </a:solidFill>
                        <a:effectLst/>
                        <a:latin typeface="Calibri"/>
                        <a:ea typeface="Calibri"/>
                        <a:cs typeface="Times New Roman"/>
                      </a:endParaRPr>
                    </a:p>
                  </a:txBody>
                  <a:tcPr marL="68580" marR="68580" marT="0" marB="0" anchor="b"/>
                </a:tc>
              </a:tr>
              <a:tr h="175260">
                <a:tc>
                  <a:txBody>
                    <a:bodyPr/>
                    <a:lstStyle/>
                    <a:p>
                      <a:pPr>
                        <a:lnSpc>
                          <a:spcPct val="115000"/>
                        </a:lnSpc>
                        <a:spcAft>
                          <a:spcPts val="0"/>
                        </a:spcAft>
                      </a:pPr>
                      <a:r>
                        <a:rPr lang="ru-RU" sz="1200" b="1">
                          <a:solidFill>
                            <a:schemeClr val="tx2"/>
                          </a:solidFill>
                          <a:effectLst/>
                        </a:rPr>
                        <a:t>1 квартал</a:t>
                      </a:r>
                      <a:endParaRPr lang="ru-RU" sz="1200" b="1">
                        <a:solidFill>
                          <a:schemeClr val="tx2"/>
                        </a:solidFill>
                        <a:effectLst/>
                        <a:latin typeface="Calibri"/>
                        <a:ea typeface="Calibri"/>
                        <a:cs typeface="Times New Roman"/>
                      </a:endParaRPr>
                    </a:p>
                  </a:txBody>
                  <a:tcPr marL="68580" marR="68580" marT="0" marB="0" anchor="b"/>
                </a:tc>
                <a:tc>
                  <a:txBody>
                    <a:bodyPr/>
                    <a:lstStyle/>
                    <a:p>
                      <a:pPr algn="ctr">
                        <a:lnSpc>
                          <a:spcPct val="115000"/>
                        </a:lnSpc>
                        <a:spcAft>
                          <a:spcPts val="0"/>
                        </a:spcAft>
                      </a:pPr>
                      <a:r>
                        <a:rPr lang="ru-RU" sz="1200" b="1" dirty="0" smtClean="0">
                          <a:solidFill>
                            <a:schemeClr val="tx2"/>
                          </a:solidFill>
                          <a:effectLst/>
                          <a:latin typeface="Calibri"/>
                          <a:ea typeface="Calibri"/>
                          <a:cs typeface="Times New Roman"/>
                        </a:rPr>
                        <a:t>2</a:t>
                      </a:r>
                      <a:endParaRPr lang="ru-RU" sz="1200" b="1" dirty="0">
                        <a:solidFill>
                          <a:schemeClr val="tx2"/>
                        </a:solidFill>
                        <a:effectLst/>
                        <a:latin typeface="Calibri"/>
                        <a:ea typeface="Calibri"/>
                        <a:cs typeface="Times New Roman"/>
                      </a:endParaRPr>
                    </a:p>
                  </a:txBody>
                  <a:tcPr marL="68580" marR="68580" marT="0" marB="0" anchor="b"/>
                </a:tc>
                <a:tc>
                  <a:txBody>
                    <a:bodyPr/>
                    <a:lstStyle/>
                    <a:p>
                      <a:pPr algn="ctr">
                        <a:lnSpc>
                          <a:spcPct val="115000"/>
                        </a:lnSpc>
                        <a:spcAft>
                          <a:spcPts val="0"/>
                        </a:spcAft>
                      </a:pPr>
                      <a:r>
                        <a:rPr lang="ru-RU" sz="1200" b="1" dirty="0">
                          <a:solidFill>
                            <a:schemeClr val="tx2"/>
                          </a:solidFill>
                          <a:effectLst/>
                        </a:rPr>
                        <a:t>0</a:t>
                      </a:r>
                      <a:endParaRPr lang="ru-RU" sz="1200" b="1" dirty="0">
                        <a:solidFill>
                          <a:schemeClr val="tx2"/>
                        </a:solidFill>
                        <a:effectLst/>
                        <a:latin typeface="Calibri"/>
                        <a:ea typeface="Calibri"/>
                        <a:cs typeface="Times New Roman"/>
                      </a:endParaRPr>
                    </a:p>
                  </a:txBody>
                  <a:tcPr marL="68580" marR="68580" marT="0" marB="0" anchor="b"/>
                </a:tc>
              </a:tr>
              <a:tr h="175260">
                <a:tc>
                  <a:txBody>
                    <a:bodyPr/>
                    <a:lstStyle/>
                    <a:p>
                      <a:pPr>
                        <a:lnSpc>
                          <a:spcPct val="115000"/>
                        </a:lnSpc>
                        <a:spcAft>
                          <a:spcPts val="0"/>
                        </a:spcAft>
                      </a:pPr>
                      <a:r>
                        <a:rPr lang="ru-RU" sz="1200" b="1">
                          <a:solidFill>
                            <a:schemeClr val="tx2"/>
                          </a:solidFill>
                          <a:effectLst/>
                        </a:rPr>
                        <a:t>2 квартал</a:t>
                      </a:r>
                      <a:endParaRPr lang="ru-RU" sz="1200" b="1">
                        <a:solidFill>
                          <a:schemeClr val="tx2"/>
                        </a:solidFill>
                        <a:effectLst/>
                        <a:latin typeface="Calibri"/>
                        <a:ea typeface="Calibri"/>
                        <a:cs typeface="Times New Roman"/>
                      </a:endParaRPr>
                    </a:p>
                  </a:txBody>
                  <a:tcPr marL="68580" marR="68580" marT="0" marB="0" anchor="b"/>
                </a:tc>
                <a:tc>
                  <a:txBody>
                    <a:bodyPr/>
                    <a:lstStyle/>
                    <a:p>
                      <a:pPr algn="ctr">
                        <a:lnSpc>
                          <a:spcPct val="115000"/>
                        </a:lnSpc>
                        <a:spcAft>
                          <a:spcPts val="0"/>
                        </a:spcAft>
                      </a:pPr>
                      <a:r>
                        <a:rPr lang="ru-RU" sz="1200" b="1" dirty="0" smtClean="0">
                          <a:solidFill>
                            <a:schemeClr val="tx2"/>
                          </a:solidFill>
                          <a:effectLst/>
                          <a:latin typeface="Calibri"/>
                          <a:ea typeface="Calibri"/>
                          <a:cs typeface="Times New Roman"/>
                        </a:rPr>
                        <a:t>14</a:t>
                      </a:r>
                      <a:endParaRPr lang="ru-RU" sz="1200" b="1" dirty="0">
                        <a:solidFill>
                          <a:schemeClr val="tx2"/>
                        </a:solidFill>
                        <a:effectLst/>
                        <a:latin typeface="Calibri"/>
                        <a:ea typeface="Calibri"/>
                        <a:cs typeface="Times New Roman"/>
                      </a:endParaRPr>
                    </a:p>
                  </a:txBody>
                  <a:tcPr marL="68580" marR="68580" marT="0" marB="0" anchor="b"/>
                </a:tc>
                <a:tc>
                  <a:txBody>
                    <a:bodyPr/>
                    <a:lstStyle/>
                    <a:p>
                      <a:pPr algn="ctr">
                        <a:lnSpc>
                          <a:spcPct val="115000"/>
                        </a:lnSpc>
                        <a:spcAft>
                          <a:spcPts val="0"/>
                        </a:spcAft>
                      </a:pPr>
                      <a:r>
                        <a:rPr lang="ru-RU" sz="1200" b="1" dirty="0" smtClean="0">
                          <a:solidFill>
                            <a:schemeClr val="tx2"/>
                          </a:solidFill>
                          <a:effectLst/>
                          <a:latin typeface="Calibri"/>
                          <a:ea typeface="Calibri"/>
                          <a:cs typeface="Times New Roman"/>
                        </a:rPr>
                        <a:t>6</a:t>
                      </a:r>
                      <a:endParaRPr lang="ru-RU" sz="1200" b="1" dirty="0">
                        <a:solidFill>
                          <a:schemeClr val="tx2"/>
                        </a:solidFill>
                        <a:effectLst/>
                        <a:latin typeface="Calibri"/>
                        <a:ea typeface="Calibri"/>
                        <a:cs typeface="Times New Roman"/>
                      </a:endParaRPr>
                    </a:p>
                  </a:txBody>
                  <a:tcPr marL="68580" marR="68580" marT="0" marB="0" anchor="b"/>
                </a:tc>
              </a:tr>
              <a:tr h="175260">
                <a:tc>
                  <a:txBody>
                    <a:bodyPr/>
                    <a:lstStyle/>
                    <a:p>
                      <a:pPr>
                        <a:lnSpc>
                          <a:spcPct val="115000"/>
                        </a:lnSpc>
                        <a:spcAft>
                          <a:spcPts val="0"/>
                        </a:spcAft>
                      </a:pPr>
                      <a:r>
                        <a:rPr lang="ru-RU" sz="1200" b="1">
                          <a:solidFill>
                            <a:schemeClr val="tx2"/>
                          </a:solidFill>
                          <a:effectLst/>
                        </a:rPr>
                        <a:t>3 квартал</a:t>
                      </a:r>
                      <a:endParaRPr lang="ru-RU" sz="1200" b="1">
                        <a:solidFill>
                          <a:schemeClr val="tx2"/>
                        </a:solidFill>
                        <a:effectLst/>
                        <a:latin typeface="Calibri"/>
                        <a:ea typeface="Calibri"/>
                        <a:cs typeface="Times New Roman"/>
                      </a:endParaRPr>
                    </a:p>
                  </a:txBody>
                  <a:tcPr marL="68580" marR="68580" marT="0" marB="0" anchor="b"/>
                </a:tc>
                <a:tc>
                  <a:txBody>
                    <a:bodyPr/>
                    <a:lstStyle/>
                    <a:p>
                      <a:pPr algn="ctr">
                        <a:lnSpc>
                          <a:spcPct val="115000"/>
                        </a:lnSpc>
                        <a:spcAft>
                          <a:spcPts val="0"/>
                        </a:spcAft>
                      </a:pPr>
                      <a:r>
                        <a:rPr lang="ru-RU" sz="1200" b="1" dirty="0" smtClean="0">
                          <a:solidFill>
                            <a:schemeClr val="tx2"/>
                          </a:solidFill>
                          <a:effectLst/>
                          <a:latin typeface="+mn-lt"/>
                          <a:ea typeface="+mn-ea"/>
                          <a:cs typeface="+mn-cs"/>
                        </a:rPr>
                        <a:t>12</a:t>
                      </a:r>
                      <a:endParaRPr lang="ru-RU" sz="1200" b="1" dirty="0">
                        <a:solidFill>
                          <a:schemeClr val="tx2"/>
                        </a:solidFill>
                        <a:effectLst/>
                        <a:latin typeface="Calibri"/>
                        <a:ea typeface="Calibri"/>
                        <a:cs typeface="Times New Roman"/>
                      </a:endParaRPr>
                    </a:p>
                  </a:txBody>
                  <a:tcPr marL="68580" marR="68580" marT="0" marB="0" anchor="b"/>
                </a:tc>
                <a:tc>
                  <a:txBody>
                    <a:bodyPr/>
                    <a:lstStyle/>
                    <a:p>
                      <a:pPr algn="ctr">
                        <a:lnSpc>
                          <a:spcPct val="115000"/>
                        </a:lnSpc>
                        <a:spcAft>
                          <a:spcPts val="0"/>
                        </a:spcAft>
                      </a:pPr>
                      <a:r>
                        <a:rPr lang="ru-RU" sz="1200" b="1" dirty="0" smtClean="0">
                          <a:solidFill>
                            <a:schemeClr val="tx2"/>
                          </a:solidFill>
                          <a:effectLst/>
                          <a:latin typeface="Calibri"/>
                          <a:ea typeface="Calibri"/>
                          <a:cs typeface="Times New Roman"/>
                        </a:rPr>
                        <a:t>12</a:t>
                      </a:r>
                      <a:endParaRPr lang="ru-RU" sz="1200" b="1" dirty="0">
                        <a:solidFill>
                          <a:schemeClr val="tx2"/>
                        </a:solidFill>
                        <a:effectLst/>
                        <a:latin typeface="Calibri"/>
                        <a:ea typeface="Calibri"/>
                        <a:cs typeface="Times New Roman"/>
                      </a:endParaRPr>
                    </a:p>
                  </a:txBody>
                  <a:tcPr marL="68580" marR="68580" marT="0" marB="0" anchor="b"/>
                </a:tc>
              </a:tr>
              <a:tr h="175260">
                <a:tc>
                  <a:txBody>
                    <a:bodyPr/>
                    <a:lstStyle/>
                    <a:p>
                      <a:pPr>
                        <a:lnSpc>
                          <a:spcPct val="115000"/>
                        </a:lnSpc>
                        <a:spcAft>
                          <a:spcPts val="0"/>
                        </a:spcAft>
                      </a:pPr>
                      <a:r>
                        <a:rPr lang="ru-RU" sz="1200" b="1">
                          <a:solidFill>
                            <a:schemeClr val="tx2"/>
                          </a:solidFill>
                          <a:effectLst/>
                        </a:rPr>
                        <a:t>4 квартал</a:t>
                      </a:r>
                      <a:endParaRPr lang="ru-RU" sz="1200" b="1">
                        <a:solidFill>
                          <a:schemeClr val="tx2"/>
                        </a:solidFill>
                        <a:effectLst/>
                        <a:latin typeface="Calibri"/>
                        <a:ea typeface="Calibri"/>
                        <a:cs typeface="Times New Roman"/>
                      </a:endParaRPr>
                    </a:p>
                  </a:txBody>
                  <a:tcPr marL="68580" marR="68580" marT="0" marB="0" anchor="b"/>
                </a:tc>
                <a:tc>
                  <a:txBody>
                    <a:bodyPr/>
                    <a:lstStyle/>
                    <a:p>
                      <a:pPr algn="ctr">
                        <a:lnSpc>
                          <a:spcPct val="115000"/>
                        </a:lnSpc>
                        <a:spcAft>
                          <a:spcPts val="0"/>
                        </a:spcAft>
                      </a:pPr>
                      <a:r>
                        <a:rPr lang="ru-RU" sz="1200" b="1" dirty="0" smtClean="0">
                          <a:solidFill>
                            <a:schemeClr val="tx2"/>
                          </a:solidFill>
                          <a:effectLst/>
                          <a:latin typeface="+mn-lt"/>
                          <a:ea typeface="+mn-ea"/>
                          <a:cs typeface="+mn-cs"/>
                        </a:rPr>
                        <a:t>5</a:t>
                      </a:r>
                      <a:endParaRPr lang="ru-RU" sz="1200" b="1" dirty="0">
                        <a:solidFill>
                          <a:schemeClr val="tx2"/>
                        </a:solidFill>
                        <a:effectLst/>
                        <a:latin typeface="Calibri"/>
                        <a:ea typeface="Calibri"/>
                        <a:cs typeface="Times New Roman"/>
                      </a:endParaRPr>
                    </a:p>
                  </a:txBody>
                  <a:tcPr marL="68580" marR="68580" marT="0" marB="0" anchor="b"/>
                </a:tc>
                <a:tc>
                  <a:txBody>
                    <a:bodyPr/>
                    <a:lstStyle/>
                    <a:p>
                      <a:pPr algn="ctr">
                        <a:lnSpc>
                          <a:spcPct val="115000"/>
                        </a:lnSpc>
                        <a:spcAft>
                          <a:spcPts val="0"/>
                        </a:spcAft>
                      </a:pPr>
                      <a:r>
                        <a:rPr lang="ru-RU" sz="1200" b="1" dirty="0" smtClean="0">
                          <a:solidFill>
                            <a:schemeClr val="tx2"/>
                          </a:solidFill>
                          <a:effectLst/>
                          <a:latin typeface="Calibri"/>
                          <a:ea typeface="Calibri"/>
                          <a:cs typeface="Times New Roman"/>
                        </a:rPr>
                        <a:t>2</a:t>
                      </a:r>
                      <a:endParaRPr lang="ru-RU" sz="1200" b="1" dirty="0">
                        <a:solidFill>
                          <a:schemeClr val="tx2"/>
                        </a:solidFill>
                        <a:effectLst/>
                        <a:latin typeface="Calibri"/>
                        <a:ea typeface="Calibri"/>
                        <a:cs typeface="Times New Roman"/>
                      </a:endParaRPr>
                    </a:p>
                  </a:txBody>
                  <a:tcPr marL="68580" marR="68580" marT="0" marB="0" anchor="b"/>
                </a:tc>
              </a:tr>
            </a:tbl>
          </a:graphicData>
        </a:graphic>
      </p:graphicFrame>
      <p:pic>
        <p:nvPicPr>
          <p:cNvPr id="7" name="Picture 2" descr="C:\Users\timofeeva\Desktop\слайды\ads2.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20072" y="0"/>
            <a:ext cx="2376264" cy="590550"/>
          </a:xfrm>
          <a:prstGeom prst="rect">
            <a:avLst/>
          </a:prstGeom>
          <a:noFill/>
          <a:extLst>
            <a:ext uri="{909E8E84-426E-40DD-AFC4-6F175D3DCCD1}">
              <a14:hiddenFill xmlns:a14="http://schemas.microsoft.com/office/drawing/2010/main">
                <a:solidFill>
                  <a:srgbClr val="FFFFFF"/>
                </a:solidFill>
              </a14:hiddenFill>
            </a:ext>
          </a:extLst>
        </p:spPr>
      </p:pic>
      <p:sp>
        <p:nvSpPr>
          <p:cNvPr id="8" name="Объект 2"/>
          <p:cNvSpPr>
            <a:spLocks noGrp="1"/>
          </p:cNvSpPr>
          <p:nvPr>
            <p:ph idx="1"/>
          </p:nvPr>
        </p:nvSpPr>
        <p:spPr>
          <a:xfrm>
            <a:off x="5220072" y="692696"/>
            <a:ext cx="3456384" cy="462186"/>
          </a:xfrm>
        </p:spPr>
        <p:txBody>
          <a:bodyPr>
            <a:normAutofit/>
          </a:bodyPr>
          <a:lstStyle/>
          <a:p>
            <a:pPr marL="68263" indent="287338" algn="r">
              <a:buNone/>
              <a:tabLst>
                <a:tab pos="88900" algn="l"/>
                <a:tab pos="3771900" algn="l"/>
              </a:tabLst>
            </a:pPr>
            <a:r>
              <a:rPr lang="ru-RU" altLang="ru-RU" sz="2000" dirty="0">
                <a:solidFill>
                  <a:schemeClr val="tx1"/>
                </a:solidFill>
                <a:ea typeface="Calibri" pitchFamily="34" charset="0"/>
                <a:cs typeface="Times New Roman" pitchFamily="18" charset="0"/>
              </a:rPr>
              <a:t>Г</a:t>
            </a:r>
            <a:r>
              <a:rPr lang="ru-RU" altLang="ru-RU" sz="2000" dirty="0" smtClean="0">
                <a:solidFill>
                  <a:schemeClr val="tx1"/>
                </a:solidFill>
                <a:ea typeface="Calibri" pitchFamily="34" charset="0"/>
                <a:cs typeface="Times New Roman" pitchFamily="18" charset="0"/>
              </a:rPr>
              <a:t>истограмма </a:t>
            </a:r>
            <a:r>
              <a:rPr lang="ru-RU" altLang="ru-RU" sz="2000" dirty="0">
                <a:solidFill>
                  <a:schemeClr val="tx1"/>
                </a:solidFill>
                <a:ea typeface="Calibri" pitchFamily="34" charset="0"/>
                <a:cs typeface="Times New Roman" pitchFamily="18" charset="0"/>
              </a:rPr>
              <a:t>№ </a:t>
            </a:r>
            <a:r>
              <a:rPr lang="ru-RU" altLang="ru-RU" sz="2000" dirty="0" smtClean="0">
                <a:solidFill>
                  <a:schemeClr val="tx1"/>
                </a:solidFill>
                <a:ea typeface="Calibri" pitchFamily="34" charset="0"/>
                <a:cs typeface="Times New Roman" pitchFamily="18" charset="0"/>
              </a:rPr>
              <a:t>1.</a:t>
            </a:r>
            <a:endParaRPr lang="ru-RU" sz="2000" dirty="0">
              <a:solidFill>
                <a:schemeClr val="tx1"/>
              </a:solidFill>
            </a:endParaRPr>
          </a:p>
        </p:txBody>
      </p:sp>
    </p:spTree>
    <p:extLst>
      <p:ext uri="{BB962C8B-B14F-4D97-AF65-F5344CB8AC3E}">
        <p14:creationId xmlns:p14="http://schemas.microsoft.com/office/powerpoint/2010/main" val="368778411"/>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467544" y="692696"/>
            <a:ext cx="8208912" cy="5832648"/>
          </a:xfrm>
        </p:spPr>
        <p:txBody>
          <a:bodyPr>
            <a:normAutofit fontScale="85000" lnSpcReduction="10000"/>
          </a:bodyPr>
          <a:lstStyle/>
          <a:p>
            <a:pPr marL="68263" indent="287338" algn="just">
              <a:buNone/>
            </a:pPr>
            <a:r>
              <a:rPr lang="ru-RU" b="1" dirty="0" smtClean="0"/>
              <a:t>Общее </a:t>
            </a:r>
            <a:r>
              <a:rPr lang="ru-RU" b="1" dirty="0"/>
              <a:t>количество выявленных нарушений, содержащих признаки составов административных правонарушений, уголовных преступлений на отчетную дату составило 4 нарушения</a:t>
            </a:r>
            <a:r>
              <a:rPr lang="ru-RU" dirty="0"/>
              <a:t>, в том числе: </a:t>
            </a:r>
          </a:p>
          <a:p>
            <a:pPr marL="68580" indent="0" algn="just">
              <a:buNone/>
            </a:pPr>
            <a:r>
              <a:rPr lang="ru-RU" i="1" dirty="0"/>
              <a:t>1). В нарушение пункта 3 постановления Правительства ХМАО – Югры «О порядке формирования государственного задания в отношении государственных учреждений ХМАО – Югры и финансового обеспечения выполнения государственного задания» от 08.10.2010 № 229-п;</a:t>
            </a:r>
            <a:endParaRPr lang="ru-RU" dirty="0"/>
          </a:p>
          <a:p>
            <a:pPr marL="68580" indent="0" algn="just">
              <a:buNone/>
            </a:pPr>
            <a:r>
              <a:rPr lang="ru-RU" i="1" dirty="0"/>
              <a:t>2). В нарушение пункта 14 постановления Правительства ХМАО – Югры «О порядке формирования государственного задания в отношении государственных учреждений ХМАО – Югры и финансового обеспечения выполнения государственного задания» от 08.10.2010 № 229-п;</a:t>
            </a:r>
            <a:endParaRPr lang="ru-RU" dirty="0"/>
          </a:p>
          <a:p>
            <a:pPr marL="68580" indent="0" algn="just">
              <a:buNone/>
            </a:pPr>
            <a:r>
              <a:rPr lang="ru-RU" i="1" dirty="0"/>
              <a:t>3). В нарушение пункта 5.2 Указания Банка России «О порядке ведения кассовых операций юридическими лицами и упрощенном порядке ведения кассовых операций индивидуальными предпринимателями и субъектами малого предпринимательства» от 11.03.2014 № 3210-У.</a:t>
            </a:r>
            <a:endParaRPr lang="ru-RU" dirty="0"/>
          </a:p>
        </p:txBody>
      </p:sp>
      <p:pic>
        <p:nvPicPr>
          <p:cNvPr id="4" name="Picture 2" descr="C:\Users\timofeeva\Desktop\слайды\ads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148065" y="0"/>
            <a:ext cx="2487810" cy="5905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22926449"/>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467544" y="836713"/>
            <a:ext cx="8208912" cy="3168352"/>
          </a:xfrm>
        </p:spPr>
        <p:txBody>
          <a:bodyPr>
            <a:normAutofit fontScale="85000" lnSpcReduction="20000"/>
          </a:bodyPr>
          <a:lstStyle/>
          <a:p>
            <a:pPr marL="68263" indent="287338" algn="just">
              <a:buNone/>
            </a:pPr>
            <a:r>
              <a:rPr lang="ru-RU" b="1" dirty="0"/>
              <a:t>Общее количество направленных материалов в уполномоченные органы по </a:t>
            </a:r>
            <a:r>
              <a:rPr lang="ru-RU" b="1" dirty="0" smtClean="0"/>
              <a:t> </a:t>
            </a:r>
            <a:r>
              <a:rPr lang="ru-RU" b="1" dirty="0"/>
              <a:t>выявленным нарушениям</a:t>
            </a:r>
            <a:r>
              <a:rPr lang="ru-RU" dirty="0"/>
              <a:t>, содержащим признаки составов административных правонарушений, уголовных преступлений на отчетную дату составило 2 </a:t>
            </a:r>
            <a:r>
              <a:rPr lang="ru-RU" b="1" dirty="0"/>
              <a:t>единицы,</a:t>
            </a:r>
            <a:r>
              <a:rPr lang="ru-RU" dirty="0"/>
              <a:t> в том числе:</a:t>
            </a:r>
          </a:p>
          <a:p>
            <a:pPr marL="68580" indent="0" algn="just">
              <a:buNone/>
            </a:pPr>
            <a:r>
              <a:rPr lang="ru-RU" i="1" dirty="0"/>
              <a:t>1). направлено Прокурору ХМАО – Югре от 03.06.2014 № 07-исх-8578 (БУ ХМАО – Югры «Октябрьская районная больница»);</a:t>
            </a:r>
            <a:endParaRPr lang="ru-RU" dirty="0"/>
          </a:p>
          <a:p>
            <a:pPr marL="68580" indent="0" algn="just">
              <a:buNone/>
            </a:pPr>
            <a:r>
              <a:rPr lang="ru-RU" i="1" dirty="0"/>
              <a:t>2). направлено руководителю Службы контроля ХМАО – Югре от 24.09.2014 № 07-исх-15358 (КУ ХМАО – Югры «Березовский противотуберкулезный диспансер»).</a:t>
            </a:r>
            <a:endParaRPr lang="ru-RU" dirty="0"/>
          </a:p>
          <a:p>
            <a:pPr algn="just"/>
            <a:endParaRPr lang="ru-RU" dirty="0"/>
          </a:p>
        </p:txBody>
      </p:sp>
      <p:pic>
        <p:nvPicPr>
          <p:cNvPr id="10242" name="Picture 2" descr="C:\Users\timofeeva\Desktop\слайды\05583022-300x225.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51920" y="4005064"/>
            <a:ext cx="3563152" cy="2402334"/>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2" descr="C:\Users\timofeeva\Desktop\слайды\ads2.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148065" y="0"/>
            <a:ext cx="2487810" cy="5905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91886754"/>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8" name="Picture 4" descr="C:\Users\timofeeva\Desktop\слайды\slide_8.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50256" y="590550"/>
            <a:ext cx="7982184" cy="5875085"/>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2" descr="C:\Users\timofeeva\Desktop\слайды\ads2.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148065" y="0"/>
            <a:ext cx="2487810" cy="590550"/>
          </a:xfrm>
          <a:prstGeom prst="rect">
            <a:avLst/>
          </a:prstGeom>
          <a:noFill/>
          <a:extLst>
            <a:ext uri="{909E8E84-426E-40DD-AFC4-6F175D3DCCD1}">
              <a14:hiddenFill xmlns:a14="http://schemas.microsoft.com/office/drawing/2010/main">
                <a:solidFill>
                  <a:srgbClr val="FFFFFF"/>
                </a:solidFill>
              </a14:hiddenFill>
            </a:ext>
          </a:extLst>
        </p:spPr>
      </p:pic>
      <p:pic>
        <p:nvPicPr>
          <p:cNvPr id="1027" name="Picture 3" descr="C:\Users\timofeeva\Desktop\слайды\wpid-A-seychas-myi-publikuem-uje-postupivshie-voprosyi-i-otvetyi-na-nih-1.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391970" y="5033255"/>
            <a:ext cx="1852545" cy="143238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2931432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i="1" dirty="0"/>
              <a:t>1. Общая информация</a:t>
            </a:r>
            <a:endParaRPr lang="ru-RU" dirty="0"/>
          </a:p>
        </p:txBody>
      </p:sp>
      <p:pic>
        <p:nvPicPr>
          <p:cNvPr id="1026" name="Picture 2" descr="C:\Users\timofeeva\Desktop\слайды\cart.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27584" y="2514972"/>
            <a:ext cx="7645400" cy="3810000"/>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2" descr="C:\Users\timofeeva\Desktop\слайды\ads2.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148065" y="0"/>
            <a:ext cx="2487810" cy="5905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818563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467544" y="1124744"/>
            <a:ext cx="8037252" cy="2232248"/>
          </a:xfrm>
        </p:spPr>
        <p:txBody>
          <a:bodyPr>
            <a:normAutofit/>
          </a:bodyPr>
          <a:lstStyle/>
          <a:p>
            <a:pPr marL="68263" indent="287338" algn="just">
              <a:buNone/>
            </a:pPr>
            <a:r>
              <a:rPr lang="ru-RU" sz="2800" b="1" dirty="0" smtClean="0"/>
              <a:t>на </a:t>
            </a:r>
            <a:r>
              <a:rPr lang="ru-RU" sz="2800" b="1" dirty="0"/>
              <a:t>1 января 2014 года </a:t>
            </a:r>
            <a:r>
              <a:rPr lang="ru-RU" sz="2800" b="1" dirty="0" smtClean="0"/>
              <a:t>в </a:t>
            </a:r>
            <a:r>
              <a:rPr lang="ru-RU" sz="2800" dirty="0" smtClean="0"/>
              <a:t>ведомстве Департамента </a:t>
            </a:r>
            <a:r>
              <a:rPr lang="ru-RU" sz="2800" dirty="0"/>
              <a:t>здравоохранения Ханты-Мансийского автономного округа – </a:t>
            </a:r>
            <a:r>
              <a:rPr lang="ru-RU" sz="2800" dirty="0" smtClean="0"/>
              <a:t>Югры </a:t>
            </a:r>
            <a:r>
              <a:rPr lang="ru-RU" sz="2800" b="1" dirty="0" smtClean="0"/>
              <a:t>114 в </a:t>
            </a:r>
            <a:r>
              <a:rPr lang="ru-RU" sz="2800" dirty="0" smtClean="0"/>
              <a:t>учреждений</a:t>
            </a:r>
            <a:r>
              <a:rPr lang="ru-RU" sz="2800" dirty="0"/>
              <a:t>, </a:t>
            </a:r>
            <a:r>
              <a:rPr lang="ru-RU" sz="2800" b="1" i="1" dirty="0" smtClean="0"/>
              <a:t>.</a:t>
            </a:r>
            <a:endParaRPr lang="ru-RU" sz="2800" dirty="0"/>
          </a:p>
        </p:txBody>
      </p:sp>
      <p:pic>
        <p:nvPicPr>
          <p:cNvPr id="4" name="Picture 2" descr="C:\Users\timofeeva\Desktop\слайды\ads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148065" y="0"/>
            <a:ext cx="2487810" cy="590550"/>
          </a:xfrm>
          <a:prstGeom prst="rect">
            <a:avLst/>
          </a:prstGeom>
          <a:noFill/>
          <a:extLst>
            <a:ext uri="{909E8E84-426E-40DD-AFC4-6F175D3DCCD1}">
              <a14:hiddenFill xmlns:a14="http://schemas.microsoft.com/office/drawing/2010/main">
                <a:solidFill>
                  <a:srgbClr val="FFFFFF"/>
                </a:solidFill>
              </a14:hiddenFill>
            </a:ext>
          </a:extLst>
        </p:spPr>
      </p:pic>
      <p:pic>
        <p:nvPicPr>
          <p:cNvPr id="4098" name="Picture 2" descr="C:\Users\timofeeva\Desktop\слайды\1b22ba6dcaa203832bb9f6e01a695f03.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79144" y="3501008"/>
            <a:ext cx="4225652" cy="298612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7178506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1"/>
          <p:cNvSpPr>
            <a:spLocks noGrp="1"/>
          </p:cNvSpPr>
          <p:nvPr>
            <p:ph type="title"/>
          </p:nvPr>
        </p:nvSpPr>
        <p:spPr>
          <a:xfrm>
            <a:off x="323528" y="1196752"/>
            <a:ext cx="8208912" cy="1143000"/>
          </a:xfrm>
        </p:spPr>
        <p:txBody>
          <a:bodyPr>
            <a:normAutofit fontScale="90000"/>
          </a:bodyPr>
          <a:lstStyle/>
          <a:p>
            <a:pPr algn="ctr"/>
            <a:r>
              <a:rPr lang="ru-RU" i="1" dirty="0"/>
              <a:t>2. Информация о проведении контрольных </a:t>
            </a:r>
            <a:r>
              <a:rPr lang="ru-RU" i="1" dirty="0" smtClean="0"/>
              <a:t>мероприятий</a:t>
            </a:r>
            <a:endParaRPr lang="ru-RU" dirty="0"/>
          </a:p>
        </p:txBody>
      </p:sp>
      <p:pic>
        <p:nvPicPr>
          <p:cNvPr id="2050" name="Picture 2" descr="C:\Users\timofeeva\Desktop\слайды\f534f2e605ac2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91680" y="2501776"/>
            <a:ext cx="5558725" cy="3731294"/>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2" descr="C:\Users\timofeeva\Desktop\слайды\ads2.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148065" y="0"/>
            <a:ext cx="2487810" cy="5905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8352704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467544" y="692696"/>
            <a:ext cx="8208912" cy="5832648"/>
          </a:xfrm>
        </p:spPr>
        <p:txBody>
          <a:bodyPr>
            <a:noAutofit/>
          </a:bodyPr>
          <a:lstStyle/>
          <a:p>
            <a:pPr marL="68580" indent="0" algn="just">
              <a:buNone/>
            </a:pPr>
            <a:r>
              <a:rPr lang="ru-RU" sz="1400" b="1" dirty="0" smtClean="0"/>
              <a:t>В </a:t>
            </a:r>
            <a:r>
              <a:rPr lang="ru-RU" sz="1400" b="1" dirty="0"/>
              <a:t>отчетном </a:t>
            </a:r>
            <a:r>
              <a:rPr lang="ru-RU" sz="1400" b="1" dirty="0" smtClean="0"/>
              <a:t>периоде</a:t>
            </a:r>
            <a:r>
              <a:rPr lang="ru-RU" sz="1400" b="1" dirty="0"/>
              <a:t>,</a:t>
            </a:r>
            <a:r>
              <a:rPr lang="ru-RU" sz="1400" b="1" dirty="0" smtClean="0"/>
              <a:t> </a:t>
            </a:r>
            <a:r>
              <a:rPr lang="ru-RU" sz="1400" b="1" dirty="0" smtClean="0"/>
              <a:t>проведено </a:t>
            </a:r>
            <a:r>
              <a:rPr lang="ru-RU" sz="1400" b="1" dirty="0" smtClean="0"/>
              <a:t>33</a:t>
            </a:r>
            <a:r>
              <a:rPr lang="ru-RU" sz="1400" b="1" i="1" dirty="0" smtClean="0"/>
              <a:t> </a:t>
            </a:r>
            <a:r>
              <a:rPr lang="ru-RU" sz="1400" b="1" dirty="0"/>
              <a:t>проверки</a:t>
            </a:r>
            <a:r>
              <a:rPr lang="ru-RU" sz="1400" i="1" dirty="0"/>
              <a:t>, в том числе</a:t>
            </a:r>
            <a:r>
              <a:rPr lang="ru-RU" sz="1400" i="1" dirty="0" smtClean="0"/>
              <a:t>:</a:t>
            </a:r>
          </a:p>
          <a:p>
            <a:pPr marL="68580" indent="0" algn="just">
              <a:buNone/>
            </a:pPr>
            <a:r>
              <a:rPr lang="ru-RU" sz="1400" b="1" dirty="0"/>
              <a:t>проведено</a:t>
            </a:r>
            <a:r>
              <a:rPr lang="ru-RU" sz="1400" b="1" i="1" dirty="0"/>
              <a:t> 14 плановых проверок:</a:t>
            </a:r>
            <a:endParaRPr lang="ru-RU" sz="1400" b="1" dirty="0"/>
          </a:p>
          <a:p>
            <a:pPr lvl="0" algn="just"/>
            <a:r>
              <a:rPr lang="ru-RU" sz="1100" dirty="0"/>
              <a:t>Бюджетное учреждение Ханты-Мансийского автономного округа – Югры «</a:t>
            </a:r>
            <a:r>
              <a:rPr lang="ru-RU" sz="1100" dirty="0" err="1"/>
              <a:t>Нижневартовский</a:t>
            </a:r>
            <a:r>
              <a:rPr lang="ru-RU" sz="1100" dirty="0"/>
              <a:t> онкологический диспансер</a:t>
            </a:r>
            <a:r>
              <a:rPr lang="ru-RU" sz="1100" dirty="0" smtClean="0"/>
              <a:t>»;</a:t>
            </a:r>
            <a:endParaRPr lang="ru-RU" sz="1100" dirty="0"/>
          </a:p>
          <a:p>
            <a:pPr lvl="0" algn="just"/>
            <a:r>
              <a:rPr lang="ru-RU" sz="1100" dirty="0"/>
              <a:t>Казенное учреждение Ханты-Мансийского автономного округу – Югры «Центр лекарственного </a:t>
            </a:r>
            <a:r>
              <a:rPr lang="ru-RU" sz="1100" dirty="0" smtClean="0"/>
              <a:t>мониторинга»;</a:t>
            </a:r>
            <a:endParaRPr lang="ru-RU" sz="1100" dirty="0"/>
          </a:p>
          <a:p>
            <a:pPr lvl="0" algn="just"/>
            <a:r>
              <a:rPr lang="ru-RU" sz="1100" dirty="0"/>
              <a:t>Казенное учреждение Ханты-Мансийского автономного округа – Югры «</a:t>
            </a:r>
            <a:r>
              <a:rPr lang="ru-RU" sz="1100" dirty="0" err="1"/>
              <a:t>Лемпинский</a:t>
            </a:r>
            <a:r>
              <a:rPr lang="ru-RU" sz="1100" dirty="0"/>
              <a:t> наркологический реабилитационный </a:t>
            </a:r>
            <a:r>
              <a:rPr lang="ru-RU" sz="1100" dirty="0" smtClean="0"/>
              <a:t>центр»;</a:t>
            </a:r>
            <a:endParaRPr lang="ru-RU" sz="1100" dirty="0"/>
          </a:p>
          <a:p>
            <a:pPr lvl="0" algn="just"/>
            <a:r>
              <a:rPr lang="ru-RU" sz="1100" dirty="0"/>
              <a:t>Бюджетное учреждение Ханты-Мансийского автономного округа – Югры «</a:t>
            </a:r>
            <a:r>
              <a:rPr lang="ru-RU" sz="1100" dirty="0" err="1"/>
              <a:t>Сургутский</a:t>
            </a:r>
            <a:r>
              <a:rPr lang="ru-RU" sz="1100" dirty="0"/>
              <a:t> клинический перинатальный </a:t>
            </a:r>
            <a:r>
              <a:rPr lang="ru-RU" sz="1100" dirty="0" smtClean="0"/>
              <a:t>центр»;</a:t>
            </a:r>
            <a:endParaRPr lang="ru-RU" sz="1100" dirty="0"/>
          </a:p>
          <a:p>
            <a:pPr lvl="0" algn="just"/>
            <a:r>
              <a:rPr lang="ru-RU" sz="1100" dirty="0"/>
              <a:t>Бюджетное учреждение Ханты-Мансийского автономного округа – Югры «</a:t>
            </a:r>
            <a:r>
              <a:rPr lang="ru-RU" sz="1100" dirty="0" err="1"/>
              <a:t>Сургутская</a:t>
            </a:r>
            <a:r>
              <a:rPr lang="ru-RU" sz="1100" dirty="0"/>
              <a:t> клиническая травматологическая </a:t>
            </a:r>
            <a:r>
              <a:rPr lang="ru-RU" sz="1100" dirty="0" smtClean="0"/>
              <a:t>больница»;</a:t>
            </a:r>
            <a:endParaRPr lang="ru-RU" sz="1100" dirty="0"/>
          </a:p>
          <a:p>
            <a:pPr lvl="0" algn="just"/>
            <a:r>
              <a:rPr lang="ru-RU" sz="1100" dirty="0"/>
              <a:t>Бюджетное учреждение Ханты-Мансийского автономного округа – Югры «Центр медицинской </a:t>
            </a:r>
            <a:r>
              <a:rPr lang="ru-RU" sz="1100" dirty="0" smtClean="0"/>
              <a:t>профилактики»;</a:t>
            </a:r>
            <a:endParaRPr lang="ru-RU" sz="1100" dirty="0"/>
          </a:p>
          <a:p>
            <a:pPr lvl="0" algn="just"/>
            <a:r>
              <a:rPr lang="ru-RU" sz="1100" dirty="0"/>
              <a:t>Автономное учреждение Ханты-Мансийского автономного округа – Югры «Югорский научно-исследовательский институт клеточных технологий с банком стволовых </a:t>
            </a:r>
            <a:r>
              <a:rPr lang="ru-RU" sz="1100" dirty="0" smtClean="0"/>
              <a:t>клеток»;</a:t>
            </a:r>
            <a:endParaRPr lang="ru-RU" sz="1100" dirty="0"/>
          </a:p>
          <a:p>
            <a:pPr lvl="0" algn="just"/>
            <a:r>
              <a:rPr lang="ru-RU" sz="1100" dirty="0"/>
              <a:t>Бюджетное учреждение Ханты-Мансийского автономного округа – Югры «Центр общей врачебной </a:t>
            </a:r>
            <a:r>
              <a:rPr lang="ru-RU" sz="1100" dirty="0" smtClean="0"/>
              <a:t>практики»;</a:t>
            </a:r>
            <a:endParaRPr lang="ru-RU" sz="1100" dirty="0"/>
          </a:p>
          <a:p>
            <a:pPr lvl="0" algn="just"/>
            <a:r>
              <a:rPr lang="ru-RU" sz="1100" dirty="0"/>
              <a:t>Бюджетное учреждение Ханты-Мансийского автономного округа – Югры «Когалымская городская </a:t>
            </a:r>
            <a:r>
              <a:rPr lang="ru-RU" sz="1100" dirty="0" smtClean="0"/>
              <a:t>больница»;</a:t>
            </a:r>
            <a:endParaRPr lang="ru-RU" sz="1100" dirty="0"/>
          </a:p>
          <a:p>
            <a:pPr lvl="0" algn="just"/>
            <a:r>
              <a:rPr lang="ru-RU" sz="1100" dirty="0"/>
              <a:t>Казенное учреждение Ханты-Мансийского автономного округа – Югры «Березовский противотуберкулезный </a:t>
            </a:r>
            <a:r>
              <a:rPr lang="ru-RU" sz="1100" dirty="0" smtClean="0"/>
              <a:t>диспансер»;</a:t>
            </a:r>
            <a:endParaRPr lang="ru-RU" sz="1100" dirty="0"/>
          </a:p>
          <a:p>
            <a:pPr lvl="0" algn="just"/>
            <a:r>
              <a:rPr lang="ru-RU" sz="1100" dirty="0"/>
              <a:t>Бюджетное учреждение Ханты-Мансийского автономного округа – Югры «Окружная клиническая </a:t>
            </a:r>
            <a:r>
              <a:rPr lang="ru-RU" sz="1100" dirty="0" smtClean="0"/>
              <a:t>больница»;</a:t>
            </a:r>
            <a:endParaRPr lang="ru-RU" sz="1100" dirty="0"/>
          </a:p>
          <a:p>
            <a:pPr lvl="0" algn="just"/>
            <a:r>
              <a:rPr lang="ru-RU" sz="1100" dirty="0"/>
              <a:t>Бюджетное учреждение Ханты-Мансийского автономного округа – Югры «Окружной кардиологический диспансер «Центр диагностики и сердечно-сосудистой </a:t>
            </a:r>
            <a:r>
              <a:rPr lang="ru-RU" sz="1100" dirty="0" smtClean="0"/>
              <a:t>хирургии»;</a:t>
            </a:r>
            <a:endParaRPr lang="ru-RU" sz="1100" dirty="0"/>
          </a:p>
          <a:p>
            <a:pPr lvl="0" algn="just"/>
            <a:r>
              <a:rPr lang="ru-RU" sz="1100" dirty="0"/>
              <a:t>Казенное учреждение Ханты-Мансийского автономного округа – Югры «Центр медицины </a:t>
            </a:r>
            <a:r>
              <a:rPr lang="ru-RU" sz="1100" dirty="0" smtClean="0"/>
              <a:t>катастроф»;</a:t>
            </a:r>
            <a:endParaRPr lang="ru-RU" sz="1100" dirty="0"/>
          </a:p>
          <a:p>
            <a:pPr lvl="0" algn="just"/>
            <a:r>
              <a:rPr lang="ru-RU" sz="1100" dirty="0"/>
              <a:t>Бюджетное учреждение Ханты-Мансийского автономного округа – Югры «Нижневартовская окружная больница № 1». </a:t>
            </a:r>
          </a:p>
        </p:txBody>
      </p:sp>
      <p:pic>
        <p:nvPicPr>
          <p:cNvPr id="4" name="Picture 2" descr="C:\Users\timofeeva\Desktop\слайды\ads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148065" y="0"/>
            <a:ext cx="2487810" cy="5905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8134505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467544" y="692696"/>
            <a:ext cx="8208912" cy="5832648"/>
          </a:xfrm>
        </p:spPr>
        <p:txBody>
          <a:bodyPr>
            <a:normAutofit fontScale="55000" lnSpcReduction="20000"/>
          </a:bodyPr>
          <a:lstStyle/>
          <a:p>
            <a:pPr marL="68580" indent="0">
              <a:buNone/>
            </a:pPr>
            <a:r>
              <a:rPr lang="ru-RU" sz="2900" b="1" dirty="0"/>
              <a:t>проведено</a:t>
            </a:r>
            <a:r>
              <a:rPr lang="ru-RU" sz="2900" b="1" i="1" dirty="0"/>
              <a:t> 19 </a:t>
            </a:r>
            <a:r>
              <a:rPr lang="ru-RU" sz="2900" b="1" dirty="0"/>
              <a:t>внеплановых проверок:</a:t>
            </a:r>
          </a:p>
          <a:p>
            <a:pPr lvl="0" algn="just"/>
            <a:r>
              <a:rPr lang="ru-RU" dirty="0"/>
              <a:t>Бюджетное учреждение Ханты-Мансийского автономного округа – Югры «Нижневартовская окружная больница № 1» (4 раза).</a:t>
            </a:r>
          </a:p>
          <a:p>
            <a:pPr lvl="0" algn="just"/>
            <a:r>
              <a:rPr lang="ru-RU" dirty="0"/>
              <a:t>Казенное учреждение Ханты-Мансийского автономного округа – Югры «Бюро судебно-медицинской экспертизы».</a:t>
            </a:r>
          </a:p>
          <a:p>
            <a:pPr lvl="0" algn="just"/>
            <a:r>
              <a:rPr lang="ru-RU" dirty="0"/>
              <a:t>Бюджетное учреждение Ханты-Мансийского автономного округа – Югры «Нижневартовская районная больница».</a:t>
            </a:r>
          </a:p>
          <a:p>
            <a:pPr lvl="0" algn="just"/>
            <a:r>
              <a:rPr lang="ru-RU" dirty="0"/>
              <a:t>Бюджетное учреждение Ханты-Мансийского автономного округа – Югры «Октябрьская районная больница».</a:t>
            </a:r>
          </a:p>
          <a:p>
            <a:pPr lvl="0" algn="just"/>
            <a:r>
              <a:rPr lang="ru-RU" dirty="0"/>
              <a:t>Открытое акционерное общество «Ханты-Мансийская аптека».</a:t>
            </a:r>
          </a:p>
          <a:p>
            <a:pPr lvl="0" algn="just"/>
            <a:r>
              <a:rPr lang="ru-RU" dirty="0"/>
              <a:t>Бюджетное учреждение Ханты-Мансийского автономного округа – Югры «</a:t>
            </a:r>
            <a:r>
              <a:rPr lang="ru-RU" dirty="0" err="1"/>
              <a:t>Няганская</a:t>
            </a:r>
            <a:r>
              <a:rPr lang="ru-RU" dirty="0"/>
              <a:t> городская станция скорой медицинской помощи».</a:t>
            </a:r>
          </a:p>
          <a:p>
            <a:pPr lvl="0" algn="just"/>
            <a:r>
              <a:rPr lang="ru-RU" dirty="0"/>
              <a:t>Автономное учреждение Ханты-Мансийского автономного округа – Югры «Центр профессиональной патологии».</a:t>
            </a:r>
          </a:p>
          <a:p>
            <a:pPr lvl="0" algn="just"/>
            <a:r>
              <a:rPr lang="ru-RU" dirty="0"/>
              <a:t>Бюджетное учреждение Ханты-Мансийского автономного округа – Югры «Пионерская районная больница».</a:t>
            </a:r>
          </a:p>
          <a:p>
            <a:pPr lvl="0" algn="just"/>
            <a:r>
              <a:rPr lang="ru-RU" dirty="0"/>
              <a:t>Казенное учреждение Ханты-Мансийского автономного округа – Югры «Ханты-Мансийский клинический психоневрологический диспансер».</a:t>
            </a:r>
          </a:p>
          <a:p>
            <a:pPr lvl="0" algn="just"/>
            <a:r>
              <a:rPr lang="ru-RU" dirty="0"/>
              <a:t>Государственное предприятие Ханты-Мансийского автономного округа – Югры «Аптечная база» (2 раза).</a:t>
            </a:r>
          </a:p>
          <a:p>
            <a:pPr lvl="0" algn="just"/>
            <a:r>
              <a:rPr lang="ru-RU" dirty="0"/>
              <a:t>Бюджетное учреждение Ханты-Мансийского автономного округа – Югры «</a:t>
            </a:r>
            <a:r>
              <a:rPr lang="ru-RU" dirty="0" err="1"/>
              <a:t>Мегионская</a:t>
            </a:r>
            <a:r>
              <a:rPr lang="ru-RU" dirty="0"/>
              <a:t> городская больница № 1».</a:t>
            </a:r>
          </a:p>
          <a:p>
            <a:pPr lvl="0" algn="just"/>
            <a:r>
              <a:rPr lang="ru-RU" dirty="0"/>
              <a:t>Бюджетное учреждение Ханты-Мансийского автономного округа – Югры «Нижневартовская городская поликлиника».</a:t>
            </a:r>
          </a:p>
          <a:p>
            <a:pPr lvl="0" algn="just"/>
            <a:r>
              <a:rPr lang="ru-RU" dirty="0"/>
              <a:t>Бюджетное учреждение Ханты-Мансийского автономного округа – Югры «Кедровская участковая больница».</a:t>
            </a:r>
          </a:p>
          <a:p>
            <a:pPr lvl="0" algn="just"/>
            <a:r>
              <a:rPr lang="ru-RU" dirty="0"/>
              <a:t>Бюджетное учреждение Ханты-Мансийского автономного округа – Югры «</a:t>
            </a:r>
            <a:r>
              <a:rPr lang="ru-RU" dirty="0" err="1"/>
              <a:t>Урайская</a:t>
            </a:r>
            <a:r>
              <a:rPr lang="ru-RU" dirty="0"/>
              <a:t> городская клиническая больница».</a:t>
            </a:r>
          </a:p>
          <a:p>
            <a:pPr lvl="0" algn="just"/>
            <a:r>
              <a:rPr lang="ru-RU" dirty="0"/>
              <a:t>Бюджетное учреждение Ханты-Мансийского автономного округа – Югры «Нижневартовская городская станция скорой медицинской помощи».</a:t>
            </a:r>
            <a:endParaRPr lang="ru-RU" dirty="0">
              <a:effectLst/>
            </a:endParaRPr>
          </a:p>
        </p:txBody>
      </p:sp>
      <p:pic>
        <p:nvPicPr>
          <p:cNvPr id="4" name="Picture 2" descr="C:\Users\timofeeva\Desktop\слайды\ads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148065" y="0"/>
            <a:ext cx="2487810" cy="5905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091246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467544" y="692696"/>
            <a:ext cx="8208912" cy="2736304"/>
          </a:xfrm>
        </p:spPr>
        <p:txBody>
          <a:bodyPr>
            <a:normAutofit lnSpcReduction="10000"/>
          </a:bodyPr>
          <a:lstStyle/>
          <a:p>
            <a:pPr marL="68580" indent="0" algn="just">
              <a:buNone/>
            </a:pPr>
            <a:r>
              <a:rPr lang="ru-RU" i="1" dirty="0"/>
              <a:t> </a:t>
            </a:r>
            <a:r>
              <a:rPr lang="ru-RU" i="1" dirty="0" smtClean="0"/>
              <a:t> </a:t>
            </a:r>
            <a:r>
              <a:rPr lang="ru-RU" dirty="0" smtClean="0"/>
              <a:t>План </a:t>
            </a:r>
            <a:r>
              <a:rPr lang="ru-RU" dirty="0"/>
              <a:t>контрольных мероприятий за отчетный период выполнен в полном объеме. Выполнение составило </a:t>
            </a:r>
            <a:r>
              <a:rPr lang="ru-RU" b="1" dirty="0"/>
              <a:t>100 </a:t>
            </a:r>
            <a:r>
              <a:rPr lang="ru-RU" b="1" dirty="0" smtClean="0"/>
              <a:t>%.</a:t>
            </a:r>
          </a:p>
          <a:p>
            <a:pPr marL="68580" indent="0" algn="just">
              <a:buNone/>
            </a:pPr>
            <a:endParaRPr lang="ru-RU" dirty="0"/>
          </a:p>
          <a:p>
            <a:pPr marL="68580" indent="0" algn="just">
              <a:buNone/>
            </a:pPr>
            <a:r>
              <a:rPr lang="ru-RU" dirty="0"/>
              <a:t> </a:t>
            </a:r>
            <a:r>
              <a:rPr lang="ru-RU" dirty="0" smtClean="0"/>
              <a:t> Доля </a:t>
            </a:r>
            <a:r>
              <a:rPr lang="ru-RU" dirty="0"/>
              <a:t>охваченных проверками подведомственных учреждений в отчетном периоде составила </a:t>
            </a:r>
            <a:r>
              <a:rPr lang="ru-RU" b="1" dirty="0"/>
              <a:t>23,7 </a:t>
            </a:r>
            <a:r>
              <a:rPr lang="ru-RU" b="1" dirty="0" smtClean="0"/>
              <a:t>%.</a:t>
            </a:r>
            <a:r>
              <a:rPr lang="ru-RU" b="1" dirty="0"/>
              <a:t> </a:t>
            </a:r>
            <a:endParaRPr lang="ru-RU" b="1" dirty="0" smtClean="0"/>
          </a:p>
          <a:p>
            <a:pPr marL="68580" indent="0" algn="just">
              <a:buNone/>
            </a:pPr>
            <a:endParaRPr lang="ru-RU" b="1" dirty="0"/>
          </a:p>
        </p:txBody>
      </p:sp>
      <p:pic>
        <p:nvPicPr>
          <p:cNvPr id="4" name="Picture 2" descr="C:\Users\timofeeva\Desktop\слайды\ads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148065" y="0"/>
            <a:ext cx="2487810" cy="590550"/>
          </a:xfrm>
          <a:prstGeom prst="rect">
            <a:avLst/>
          </a:prstGeom>
          <a:noFill/>
          <a:extLst>
            <a:ext uri="{909E8E84-426E-40DD-AFC4-6F175D3DCCD1}">
              <a14:hiddenFill xmlns:a14="http://schemas.microsoft.com/office/drawing/2010/main">
                <a:solidFill>
                  <a:srgbClr val="FFFFFF"/>
                </a:solidFill>
              </a14:hiddenFill>
            </a:ext>
          </a:extLst>
        </p:spPr>
      </p:pic>
      <p:pic>
        <p:nvPicPr>
          <p:cNvPr id="7170" name="Picture 2" descr="C:\Users\timofeeva\Desktop\слайды\7812c1_e14e8ef12dbe459bbbebec70d431247b_jpg_srz_886_474_75_22_0_50_1_20_0.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59632" y="3111654"/>
            <a:ext cx="6192688" cy="331296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26352906"/>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Остин">
  <a:themeElements>
    <a:clrScheme name="Остин">
      <a:dk1>
        <a:sysClr val="windowText" lastClr="000000"/>
      </a:dk1>
      <a:lt1>
        <a:sysClr val="window" lastClr="FFFFFF"/>
      </a:lt1>
      <a:dk2>
        <a:srgbClr val="3E3D2D"/>
      </a:dk2>
      <a:lt2>
        <a:srgbClr val="CAF278"/>
      </a:lt2>
      <a:accent1>
        <a:srgbClr val="94C600"/>
      </a:accent1>
      <a:accent2>
        <a:srgbClr val="71685A"/>
      </a:accent2>
      <a:accent3>
        <a:srgbClr val="FF6700"/>
      </a:accent3>
      <a:accent4>
        <a:srgbClr val="909465"/>
      </a:accent4>
      <a:accent5>
        <a:srgbClr val="956B43"/>
      </a:accent5>
      <a:accent6>
        <a:srgbClr val="FEA022"/>
      </a:accent6>
      <a:hlink>
        <a:srgbClr val="E68200"/>
      </a:hlink>
      <a:folHlink>
        <a:srgbClr val="FFA94A"/>
      </a:folHlink>
    </a:clrScheme>
    <a:fontScheme name="Остин">
      <a:majorFont>
        <a:latin typeface="Century Gothic"/>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Остин">
      <a:fillStyleLst>
        <a:solidFill>
          <a:schemeClr val="phClr"/>
        </a:solidFill>
        <a:gradFill rotWithShape="1">
          <a:gsLst>
            <a:gs pos="0">
              <a:schemeClr val="phClr">
                <a:tint val="20000"/>
                <a:satMod val="180000"/>
                <a:lumMod val="98000"/>
              </a:schemeClr>
            </a:gs>
            <a:gs pos="40000">
              <a:schemeClr val="phClr">
                <a:tint val="30000"/>
                <a:satMod val="260000"/>
                <a:lumMod val="84000"/>
              </a:schemeClr>
            </a:gs>
            <a:gs pos="100000">
              <a:schemeClr val="phClr">
                <a:tint val="100000"/>
                <a:satMod val="110000"/>
                <a:lumMod val="100000"/>
              </a:schemeClr>
            </a:gs>
          </a:gsLst>
          <a:lin ang="5040000" scaled="1"/>
        </a:gradFill>
        <a:gradFill rotWithShape="1">
          <a:gsLst>
            <a:gs pos="0">
              <a:schemeClr val="phClr"/>
            </a:gs>
            <a:gs pos="100000">
              <a:schemeClr val="phClr">
                <a:shade val="75000"/>
                <a:satMod val="120000"/>
                <a:lumMod val="90000"/>
              </a:schemeClr>
            </a:gs>
          </a:gsLst>
          <a:lin ang="5400000" scaled="0"/>
        </a:gradFill>
      </a:fillStyleLst>
      <a:lnStyleLst>
        <a:ln w="9525" cap="flat" cmpd="sng" algn="ctr">
          <a:solidFill>
            <a:schemeClr val="phClr"/>
          </a:solidFill>
          <a:prstDash val="solid"/>
        </a:ln>
        <a:ln w="15875" cap="flat" cmpd="sng" algn="ctr">
          <a:solidFill>
            <a:schemeClr val="phClr"/>
          </a:solidFill>
          <a:prstDash val="solid"/>
        </a:ln>
        <a:ln w="22225" cap="flat" cmpd="sng" algn="ctr">
          <a:solidFill>
            <a:schemeClr val="phClr"/>
          </a:solidFill>
          <a:prstDash val="solid"/>
        </a:ln>
      </a:lnStyleLst>
      <a:effectStyleLst>
        <a:effectStyle>
          <a:effectLst/>
        </a:effectStyle>
        <a:effectStyle>
          <a:effectLst>
            <a:outerShdw blurRad="50800" dist="25400" dir="5400000" rotWithShape="0">
              <a:srgbClr val="000000">
                <a:alpha val="28000"/>
              </a:srgbClr>
            </a:outerShdw>
          </a:effectLst>
          <a:scene3d>
            <a:camera prst="orthographicFront">
              <a:rot lat="0" lon="0" rev="0"/>
            </a:camera>
            <a:lightRig rig="threePt" dir="tl">
              <a:rot lat="0" lon="0" rev="20400000"/>
            </a:lightRig>
          </a:scene3d>
          <a:sp3d>
            <a:bevelT w="50800" h="12700" prst="softRound"/>
          </a:sp3d>
        </a:effectStyle>
        <a:effectStyle>
          <a:effectLst>
            <a:outerShdw blurRad="44450" dist="50800" dir="5400000" sx="96000" rotWithShape="0">
              <a:srgbClr val="000000">
                <a:alpha val="34000"/>
              </a:srgbClr>
            </a:outerShdw>
          </a:effectLst>
          <a:scene3d>
            <a:camera prst="orthographicFront">
              <a:rot lat="0" lon="0" rev="0"/>
            </a:camera>
            <a:lightRig rig="threePt" dir="tl">
              <a:rot lat="0" lon="0" rev="20400000"/>
            </a:lightRig>
          </a:scene3d>
          <a:sp3d contourW="15875" prstMaterial="metal">
            <a:bevelT w="101600" h="25400" prst="softRound"/>
            <a:contourClr>
              <a:schemeClr val="phClr">
                <a:shade val="30000"/>
              </a:schemeClr>
            </a:contourClr>
          </a:sp3d>
        </a:effectStyle>
      </a:effectStyleLst>
      <a:bgFillStyleLst>
        <a:solidFill>
          <a:schemeClr val="phClr"/>
        </a:solidFill>
        <a:gradFill rotWithShape="1">
          <a:gsLst>
            <a:gs pos="0">
              <a:schemeClr val="phClr">
                <a:shade val="94000"/>
                <a:satMod val="114000"/>
                <a:lumMod val="96000"/>
              </a:schemeClr>
            </a:gs>
            <a:gs pos="62000">
              <a:schemeClr val="phClr">
                <a:tint val="92000"/>
                <a:shade val="66000"/>
                <a:satMod val="110000"/>
                <a:lumMod val="80000"/>
              </a:schemeClr>
            </a:gs>
            <a:gs pos="100000">
              <a:schemeClr val="phClr">
                <a:tint val="89000"/>
                <a:shade val="62000"/>
                <a:satMod val="110000"/>
                <a:lumMod val="72000"/>
              </a:schemeClr>
            </a:gs>
          </a:gsLst>
          <a:lin ang="5400000" scaled="0"/>
        </a:gradFill>
        <a:blipFill rotWithShape="1">
          <a:blip xmlns:r="http://schemas.openxmlformats.org/officeDocument/2006/relationships" r:embed="rId1">
            <a:duotone>
              <a:schemeClr val="phClr">
                <a:tint val="80000"/>
                <a:shade val="58000"/>
              </a:schemeClr>
              <a:schemeClr val="phClr">
                <a:tint val="73000"/>
                <a:shade val="68000"/>
                <a:satMod val="150000"/>
              </a:schemeClr>
            </a:duotone>
          </a:blip>
          <a:tile tx="0" ty="0" sx="100000" sy="100000" flip="none" algn="tl"/>
        </a:blipFill>
      </a:bgFillStyleLst>
    </a:fmtScheme>
  </a:themeElements>
  <a:objectDefaults/>
  <a:extraClrSchemeLst/>
</a:theme>
</file>

<file path=ppt/theme/themeOverride1.xml><?xml version="1.0" encoding="utf-8"?>
<a:themeOverride xmlns:a="http://schemas.openxmlformats.org/drawingml/2006/main">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mbria"/>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docProps/app.xml><?xml version="1.0" encoding="utf-8"?>
<Properties xmlns="http://schemas.openxmlformats.org/officeDocument/2006/extended-properties" xmlns:vt="http://schemas.openxmlformats.org/officeDocument/2006/docPropsVTypes">
  <Template>Austin</Template>
  <TotalTime>473</TotalTime>
  <Words>5931</Words>
  <Application>Microsoft Office PowerPoint</Application>
  <PresentationFormat>Экран (4:3)</PresentationFormat>
  <Paragraphs>196</Paragraphs>
  <Slides>38</Slides>
  <Notes>0</Notes>
  <HiddenSlides>0</HiddenSlides>
  <MMClips>0</MMClips>
  <ScaleCrop>false</ScaleCrop>
  <HeadingPairs>
    <vt:vector size="6" baseType="variant">
      <vt:variant>
        <vt:lpstr>Тема</vt:lpstr>
      </vt:variant>
      <vt:variant>
        <vt:i4>1</vt:i4>
      </vt:variant>
      <vt:variant>
        <vt:lpstr>Внедренные серверы OLE</vt:lpstr>
      </vt:variant>
      <vt:variant>
        <vt:i4>1</vt:i4>
      </vt:variant>
      <vt:variant>
        <vt:lpstr>Заголовки слайдов</vt:lpstr>
      </vt:variant>
      <vt:variant>
        <vt:i4>38</vt:i4>
      </vt:variant>
    </vt:vector>
  </HeadingPairs>
  <TitlesOfParts>
    <vt:vector size="40" baseType="lpstr">
      <vt:lpstr>Остин</vt:lpstr>
      <vt:lpstr>Лист</vt:lpstr>
      <vt:lpstr>Доклад  о результатах контрольных мероприятий отдела финансового контроля и аудита Департамента здравоохранения Ханты-Мансийского автономного округа – Югры за январь-декабрь 2014 года</vt:lpstr>
      <vt:lpstr>Презентация PowerPoint</vt:lpstr>
      <vt:lpstr>Презентация PowerPoint</vt:lpstr>
      <vt:lpstr>1. Общая информация</vt:lpstr>
      <vt:lpstr>Презентация PowerPoint</vt:lpstr>
      <vt:lpstr>2. Информация о проведении контрольных мероприятий</vt:lpstr>
      <vt:lpstr>Презентация PowerPoint</vt:lpstr>
      <vt:lpstr>Презентация PowerPoint</vt:lpstr>
      <vt:lpstr>Презентация PowerPoint</vt:lpstr>
      <vt:lpstr>Презентация PowerPoint</vt:lpstr>
      <vt:lpstr>3. Информация о результатах ведомственного контроля</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4. Информация о мерах, принятых по итогам мероприятий ведомственного контроля</vt:lpstr>
      <vt:lpstr>Презентация PowerPoint</vt:lpstr>
      <vt:lpstr>Презентация PowerPoint</vt:lpstr>
      <vt:lpstr>Презентация PowerPoint</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Доклад о результатах внутреннего финансового контроля и контроля за деятельностью государственных учреждений Ханты-Мансийского автономного округа – Югры Департамента здравоохранения Ханты-Мансийского автономного округа – Югры за январь-декабрь 2014 года</dc:title>
  <dc:creator>timofeeva</dc:creator>
  <cp:lastModifiedBy>revizor revizor</cp:lastModifiedBy>
  <cp:revision>47</cp:revision>
  <cp:lastPrinted>2015-02-25T09:40:07Z</cp:lastPrinted>
  <dcterms:created xsi:type="dcterms:W3CDTF">2015-02-02T09:13:39Z</dcterms:created>
  <dcterms:modified xsi:type="dcterms:W3CDTF">2015-02-25T09:40:21Z</dcterms:modified>
</cp:coreProperties>
</file>